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58" r:id="rId4"/>
    <p:sldId id="259" r:id="rId5"/>
    <p:sldId id="279" r:id="rId6"/>
    <p:sldId id="260" r:id="rId7"/>
    <p:sldId id="282" r:id="rId8"/>
    <p:sldId id="261" r:id="rId9"/>
    <p:sldId id="281" r:id="rId10"/>
    <p:sldId id="262" r:id="rId11"/>
    <p:sldId id="264" r:id="rId12"/>
    <p:sldId id="266" r:id="rId13"/>
    <p:sldId id="280" r:id="rId1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OME BARCELO" initials="JB" lastIdx="4" clrIdx="0">
    <p:extLst>
      <p:ext uri="{19B8F6BF-5375-455C-9EA6-DF929625EA0E}">
        <p15:presenceInfo xmlns:p15="http://schemas.microsoft.com/office/powerpoint/2012/main" userId="JEROME BARCE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C9C327-D0B6-4F39-B522-FB03A753CC9F}" v="18" dt="2023-11-17T10:46:00.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7" autoAdjust="0"/>
    <p:restoredTop sz="94660"/>
  </p:normalViewPr>
  <p:slideViewPr>
    <p:cSldViewPr snapToGrid="0">
      <p:cViewPr varScale="1">
        <p:scale>
          <a:sx n="86" d="100"/>
          <a:sy n="86"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AO 11" userId="0a2af1e3c00a522e" providerId="LiveId" clId="{7F04BD18-910F-48FF-BBD9-42DCAB6C7B06}"/>
    <pc:docChg chg="modSld">
      <pc:chgData name="SIAO 11" userId="0a2af1e3c00a522e" providerId="LiveId" clId="{7F04BD18-910F-48FF-BBD9-42DCAB6C7B06}" dt="2023-11-17T13:42:26.632" v="209" actId="20577"/>
      <pc:docMkLst>
        <pc:docMk/>
      </pc:docMkLst>
      <pc:sldChg chg="modSp mod">
        <pc:chgData name="SIAO 11" userId="0a2af1e3c00a522e" providerId="LiveId" clId="{7F04BD18-910F-48FF-BBD9-42DCAB6C7B06}" dt="2023-11-17T13:41:29.291" v="123" actId="20577"/>
        <pc:sldMkLst>
          <pc:docMk/>
          <pc:sldMk cId="2530226161" sldId="260"/>
        </pc:sldMkLst>
        <pc:spChg chg="mod">
          <ac:chgData name="SIAO 11" userId="0a2af1e3c00a522e" providerId="LiveId" clId="{7F04BD18-910F-48FF-BBD9-42DCAB6C7B06}" dt="2023-11-17T13:41:29.291" v="123" actId="20577"/>
          <ac:spMkLst>
            <pc:docMk/>
            <pc:sldMk cId="2530226161" sldId="260"/>
            <ac:spMk id="10" creationId="{67EEE8B5-D725-4ADF-9727-C4E267DA141B}"/>
          </ac:spMkLst>
        </pc:spChg>
      </pc:sldChg>
      <pc:sldChg chg="modSp mod">
        <pc:chgData name="SIAO 11" userId="0a2af1e3c00a522e" providerId="LiveId" clId="{7F04BD18-910F-48FF-BBD9-42DCAB6C7B06}" dt="2023-11-17T13:36:04.298" v="34" actId="20577"/>
        <pc:sldMkLst>
          <pc:docMk/>
          <pc:sldMk cId="2243844775" sldId="280"/>
        </pc:sldMkLst>
        <pc:spChg chg="mod">
          <ac:chgData name="SIAO 11" userId="0a2af1e3c00a522e" providerId="LiveId" clId="{7F04BD18-910F-48FF-BBD9-42DCAB6C7B06}" dt="2023-11-17T13:36:04.298" v="34" actId="20577"/>
          <ac:spMkLst>
            <pc:docMk/>
            <pc:sldMk cId="2243844775" sldId="280"/>
            <ac:spMk id="10" creationId="{4E3901A3-5588-40E6-97E7-882965AC47C6}"/>
          </ac:spMkLst>
        </pc:spChg>
      </pc:sldChg>
      <pc:sldChg chg="modSp mod">
        <pc:chgData name="SIAO 11" userId="0a2af1e3c00a522e" providerId="LiveId" clId="{7F04BD18-910F-48FF-BBD9-42DCAB6C7B06}" dt="2023-11-17T13:42:26.632" v="209" actId="20577"/>
        <pc:sldMkLst>
          <pc:docMk/>
          <pc:sldMk cId="2284347407" sldId="282"/>
        </pc:sldMkLst>
        <pc:spChg chg="mod">
          <ac:chgData name="SIAO 11" userId="0a2af1e3c00a522e" providerId="LiveId" clId="{7F04BD18-910F-48FF-BBD9-42DCAB6C7B06}" dt="2023-11-17T13:42:26.632" v="209" actId="20577"/>
          <ac:spMkLst>
            <pc:docMk/>
            <pc:sldMk cId="2284347407" sldId="282"/>
            <ac:spMk id="5" creationId="{C3AD5D15-9997-00F6-E7F2-782E5BC730E2}"/>
          </ac:spMkLst>
        </pc:spChg>
      </pc:sldChg>
    </pc:docChg>
  </pc:docChgLst>
  <pc:docChgLst>
    <pc:chgData name="SIAO 11" userId="0a2af1e3c00a522e" providerId="LiveId" clId="{9BC9C327-D0B6-4F39-B522-FB03A753CC9F}"/>
    <pc:docChg chg="custSel modSld">
      <pc:chgData name="SIAO 11" userId="0a2af1e3c00a522e" providerId="LiveId" clId="{9BC9C327-D0B6-4F39-B522-FB03A753CC9F}" dt="2023-11-17T10:45:34.544" v="134" actId="255"/>
      <pc:docMkLst>
        <pc:docMk/>
      </pc:docMkLst>
      <pc:sldChg chg="modSp mod">
        <pc:chgData name="SIAO 11" userId="0a2af1e3c00a522e" providerId="LiveId" clId="{9BC9C327-D0B6-4F39-B522-FB03A753CC9F}" dt="2023-11-17T10:42:55.612" v="76" actId="255"/>
        <pc:sldMkLst>
          <pc:docMk/>
          <pc:sldMk cId="2530226161" sldId="260"/>
        </pc:sldMkLst>
        <pc:spChg chg="mod">
          <ac:chgData name="SIAO 11" userId="0a2af1e3c00a522e" providerId="LiveId" clId="{9BC9C327-D0B6-4F39-B522-FB03A753CC9F}" dt="2023-11-17T10:41:48.228" v="54" actId="115"/>
          <ac:spMkLst>
            <pc:docMk/>
            <pc:sldMk cId="2530226161" sldId="260"/>
            <ac:spMk id="10" creationId="{67EEE8B5-D725-4ADF-9727-C4E267DA141B}"/>
          </ac:spMkLst>
        </pc:spChg>
        <pc:graphicFrameChg chg="mod">
          <ac:chgData name="SIAO 11" userId="0a2af1e3c00a522e" providerId="LiveId" clId="{9BC9C327-D0B6-4F39-B522-FB03A753CC9F}" dt="2023-11-17T10:42:55.612" v="76" actId="255"/>
          <ac:graphicFrameMkLst>
            <pc:docMk/>
            <pc:sldMk cId="2530226161" sldId="260"/>
            <ac:graphicFrameMk id="6" creationId="{2E4F50AA-2076-494C-8549-42B8BF165B69}"/>
          </ac:graphicFrameMkLst>
        </pc:graphicFrameChg>
      </pc:sldChg>
      <pc:sldChg chg="modSp mod">
        <pc:chgData name="SIAO 11" userId="0a2af1e3c00a522e" providerId="LiveId" clId="{9BC9C327-D0B6-4F39-B522-FB03A753CC9F}" dt="2023-11-17T10:44:19.197" v="101" actId="1076"/>
        <pc:sldMkLst>
          <pc:docMk/>
          <pc:sldMk cId="2493330002" sldId="261"/>
        </pc:sldMkLst>
        <pc:spChg chg="mod">
          <ac:chgData name="SIAO 11" userId="0a2af1e3c00a522e" providerId="LiveId" clId="{9BC9C327-D0B6-4F39-B522-FB03A753CC9F}" dt="2023-11-17T10:44:19.197" v="101" actId="1076"/>
          <ac:spMkLst>
            <pc:docMk/>
            <pc:sldMk cId="2493330002" sldId="261"/>
            <ac:spMk id="7" creationId="{AFD720E2-162C-4D8D-A616-20B5E69C2DD8}"/>
          </ac:spMkLst>
        </pc:spChg>
        <pc:graphicFrameChg chg="mod">
          <ac:chgData name="SIAO 11" userId="0a2af1e3c00a522e" providerId="LiveId" clId="{9BC9C327-D0B6-4F39-B522-FB03A753CC9F}" dt="2023-11-17T10:43:37.184" v="83" actId="255"/>
          <ac:graphicFrameMkLst>
            <pc:docMk/>
            <pc:sldMk cId="2493330002" sldId="261"/>
            <ac:graphicFrameMk id="6" creationId="{318F2EB3-320B-45D3-A957-123CB87970A9}"/>
          </ac:graphicFrameMkLst>
        </pc:graphicFrameChg>
        <pc:graphicFrameChg chg="mod">
          <ac:chgData name="SIAO 11" userId="0a2af1e3c00a522e" providerId="LiveId" clId="{9BC9C327-D0B6-4F39-B522-FB03A753CC9F}" dt="2023-11-17T10:43:52.626" v="85"/>
          <ac:graphicFrameMkLst>
            <pc:docMk/>
            <pc:sldMk cId="2493330002" sldId="261"/>
            <ac:graphicFrameMk id="9" creationId="{AE5805A2-7D73-450D-832D-C00882ACE659}"/>
          </ac:graphicFrameMkLst>
        </pc:graphicFrameChg>
      </pc:sldChg>
      <pc:sldChg chg="modSp">
        <pc:chgData name="SIAO 11" userId="0a2af1e3c00a522e" providerId="LiveId" clId="{9BC9C327-D0B6-4F39-B522-FB03A753CC9F}" dt="2023-11-17T10:45:20.865" v="132" actId="255"/>
        <pc:sldMkLst>
          <pc:docMk/>
          <pc:sldMk cId="840818988" sldId="264"/>
        </pc:sldMkLst>
        <pc:graphicFrameChg chg="mod">
          <ac:chgData name="SIAO 11" userId="0a2af1e3c00a522e" providerId="LiveId" clId="{9BC9C327-D0B6-4F39-B522-FB03A753CC9F}" dt="2023-11-17T10:45:20.865" v="132" actId="255"/>
          <ac:graphicFrameMkLst>
            <pc:docMk/>
            <pc:sldMk cId="840818988" sldId="264"/>
            <ac:graphicFrameMk id="6" creationId="{AF0FB166-CC86-4B2D-AC64-F54263380718}"/>
          </ac:graphicFrameMkLst>
        </pc:graphicFrameChg>
      </pc:sldChg>
      <pc:sldChg chg="modSp">
        <pc:chgData name="SIAO 11" userId="0a2af1e3c00a522e" providerId="LiveId" clId="{9BC9C327-D0B6-4F39-B522-FB03A753CC9F}" dt="2023-11-17T10:45:34.544" v="134" actId="255"/>
        <pc:sldMkLst>
          <pc:docMk/>
          <pc:sldMk cId="2475617068" sldId="266"/>
        </pc:sldMkLst>
        <pc:graphicFrameChg chg="mod">
          <ac:chgData name="SIAO 11" userId="0a2af1e3c00a522e" providerId="LiveId" clId="{9BC9C327-D0B6-4F39-B522-FB03A753CC9F}" dt="2023-11-17T10:45:34.544" v="134" actId="255"/>
          <ac:graphicFrameMkLst>
            <pc:docMk/>
            <pc:sldMk cId="2475617068" sldId="266"/>
            <ac:graphicFrameMk id="6" creationId="{73B5706C-572C-44F3-9C4F-973D3C8225F4}"/>
          </ac:graphicFrameMkLst>
        </pc:graphicFrameChg>
      </pc:sldChg>
      <pc:sldChg chg="modSp mod">
        <pc:chgData name="SIAO 11" userId="0a2af1e3c00a522e" providerId="LiveId" clId="{9BC9C327-D0B6-4F39-B522-FB03A753CC9F}" dt="2023-11-17T10:43:04.203" v="77" actId="255"/>
        <pc:sldMkLst>
          <pc:docMk/>
          <pc:sldMk cId="843491074" sldId="279"/>
        </pc:sldMkLst>
        <pc:spChg chg="mod">
          <ac:chgData name="SIAO 11" userId="0a2af1e3c00a522e" providerId="LiveId" clId="{9BC9C327-D0B6-4F39-B522-FB03A753CC9F}" dt="2023-11-17T10:41:34.514" v="52" actId="255"/>
          <ac:spMkLst>
            <pc:docMk/>
            <pc:sldMk cId="843491074" sldId="279"/>
            <ac:spMk id="6" creationId="{53B0214D-6C12-4BF4-80E0-5EAD99B2336B}"/>
          </ac:spMkLst>
        </pc:spChg>
        <pc:graphicFrameChg chg="mod">
          <ac:chgData name="SIAO 11" userId="0a2af1e3c00a522e" providerId="LiveId" clId="{9BC9C327-D0B6-4F39-B522-FB03A753CC9F}" dt="2023-11-17T10:43:04.203" v="77" actId="255"/>
          <ac:graphicFrameMkLst>
            <pc:docMk/>
            <pc:sldMk cId="843491074" sldId="279"/>
            <ac:graphicFrameMk id="5" creationId="{650AFF3A-68D7-480A-9BED-94903B664FA2}"/>
          </ac:graphicFrameMkLst>
        </pc:graphicFrameChg>
      </pc:sldChg>
      <pc:sldChg chg="modSp mod">
        <pc:chgData name="SIAO 11" userId="0a2af1e3c00a522e" providerId="LiveId" clId="{9BC9C327-D0B6-4F39-B522-FB03A753CC9F}" dt="2023-11-17T10:45:02.198" v="130" actId="113"/>
        <pc:sldMkLst>
          <pc:docMk/>
          <pc:sldMk cId="136876844" sldId="281"/>
        </pc:sldMkLst>
        <pc:spChg chg="mod">
          <ac:chgData name="SIAO 11" userId="0a2af1e3c00a522e" providerId="LiveId" clId="{9BC9C327-D0B6-4F39-B522-FB03A753CC9F}" dt="2023-11-17T10:44:56.297" v="129" actId="1035"/>
          <ac:spMkLst>
            <pc:docMk/>
            <pc:sldMk cId="136876844" sldId="281"/>
            <ac:spMk id="5" creationId="{92D4D38F-5D59-422C-AB4F-3F5A1EC60713}"/>
          </ac:spMkLst>
        </pc:spChg>
        <pc:graphicFrameChg chg="mod">
          <ac:chgData name="SIAO 11" userId="0a2af1e3c00a522e" providerId="LiveId" clId="{9BC9C327-D0B6-4F39-B522-FB03A753CC9F}" dt="2023-11-17T10:45:02.198" v="130" actId="113"/>
          <ac:graphicFrameMkLst>
            <pc:docMk/>
            <pc:sldMk cId="136876844" sldId="281"/>
            <ac:graphicFrameMk id="8" creationId="{33BD8E46-D038-4E35-972A-E2659C29DF24}"/>
          </ac:graphicFrameMkLst>
        </pc:graphicFrameChg>
      </pc:sldChg>
      <pc:sldChg chg="addSp delSp modSp mod">
        <pc:chgData name="SIAO 11" userId="0a2af1e3c00a522e" providerId="LiveId" clId="{9BC9C327-D0B6-4F39-B522-FB03A753CC9F}" dt="2023-11-17T10:42:41.103" v="74" actId="255"/>
        <pc:sldMkLst>
          <pc:docMk/>
          <pc:sldMk cId="2284347407" sldId="282"/>
        </pc:sldMkLst>
        <pc:spChg chg="del mod">
          <ac:chgData name="SIAO 11" userId="0a2af1e3c00a522e" providerId="LiveId" clId="{9BC9C327-D0B6-4F39-B522-FB03A753CC9F}" dt="2023-11-17T10:39:09.155" v="15" actId="478"/>
          <ac:spMkLst>
            <pc:docMk/>
            <pc:sldMk cId="2284347407" sldId="282"/>
            <ac:spMk id="2" creationId="{356FC172-A3FC-BBCA-5B49-E153B1A39B67}"/>
          </ac:spMkLst>
        </pc:spChg>
        <pc:spChg chg="mod">
          <ac:chgData name="SIAO 11" userId="0a2af1e3c00a522e" providerId="LiveId" clId="{9BC9C327-D0B6-4F39-B522-FB03A753CC9F}" dt="2023-11-17T10:42:23.537" v="72" actId="14100"/>
          <ac:spMkLst>
            <pc:docMk/>
            <pc:sldMk cId="2284347407" sldId="282"/>
            <ac:spMk id="5" creationId="{C3AD5D15-9997-00F6-E7F2-782E5BC730E2}"/>
          </ac:spMkLst>
        </pc:spChg>
        <pc:spChg chg="add mod">
          <ac:chgData name="SIAO 11" userId="0a2af1e3c00a522e" providerId="LiveId" clId="{9BC9C327-D0B6-4F39-B522-FB03A753CC9F}" dt="2023-11-17T10:42:02.032" v="55" actId="14100"/>
          <ac:spMkLst>
            <pc:docMk/>
            <pc:sldMk cId="2284347407" sldId="282"/>
            <ac:spMk id="6" creationId="{3FAB3691-1518-E1A2-C6E6-CCC5EBBFDD04}"/>
          </ac:spMkLst>
        </pc:spChg>
        <pc:spChg chg="add del mod">
          <ac:chgData name="SIAO 11" userId="0a2af1e3c00a522e" providerId="LiveId" clId="{9BC9C327-D0B6-4F39-B522-FB03A753CC9F}" dt="2023-11-17T10:39:36.974" v="16" actId="478"/>
          <ac:spMkLst>
            <pc:docMk/>
            <pc:sldMk cId="2284347407" sldId="282"/>
            <ac:spMk id="8" creationId="{2EE3426D-92BA-5031-4B50-536BBF7002B1}"/>
          </ac:spMkLst>
        </pc:spChg>
        <pc:graphicFrameChg chg="mod">
          <ac:chgData name="SIAO 11" userId="0a2af1e3c00a522e" providerId="LiveId" clId="{9BC9C327-D0B6-4F39-B522-FB03A753CC9F}" dt="2023-11-17T10:42:41.103" v="74" actId="255"/>
          <ac:graphicFrameMkLst>
            <pc:docMk/>
            <pc:sldMk cId="2284347407" sldId="282"/>
            <ac:graphicFrameMk id="4" creationId="{4D8E9B9E-66AC-070F-2767-EE4BE87953E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768967388533114E-2"/>
          <c:y val="0.10069300640599105"/>
          <c:w val="0.8698342913346363"/>
          <c:h val="0.65805864861960139"/>
        </c:manualLayout>
      </c:layout>
      <c:lineChart>
        <c:grouping val="standard"/>
        <c:varyColors val="0"/>
        <c:ser>
          <c:idx val="0"/>
          <c:order val="0"/>
          <c:tx>
            <c:strRef>
              <c:f>Feuil1!$B$1</c:f>
              <c:strCache>
                <c:ptCount val="1"/>
                <c:pt idx="0">
                  <c:v>Hiver 22-23</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Novembre</c:v>
                </c:pt>
                <c:pt idx="1">
                  <c:v>Décembre</c:v>
                </c:pt>
                <c:pt idx="2">
                  <c:v>Janvier</c:v>
                </c:pt>
                <c:pt idx="3">
                  <c:v>Février</c:v>
                </c:pt>
                <c:pt idx="4">
                  <c:v>Mars</c:v>
                </c:pt>
              </c:strCache>
            </c:strRef>
          </c:cat>
          <c:val>
            <c:numRef>
              <c:f>Feuil1!$B$2:$B$6</c:f>
              <c:numCache>
                <c:formatCode>General</c:formatCode>
                <c:ptCount val="5"/>
                <c:pt idx="0">
                  <c:v>1644</c:v>
                </c:pt>
                <c:pt idx="1">
                  <c:v>1075</c:v>
                </c:pt>
                <c:pt idx="2">
                  <c:v>1305</c:v>
                </c:pt>
                <c:pt idx="3">
                  <c:v>1302</c:v>
                </c:pt>
                <c:pt idx="4">
                  <c:v>1232</c:v>
                </c:pt>
              </c:numCache>
            </c:numRef>
          </c:val>
          <c:smooth val="0"/>
          <c:extLst>
            <c:ext xmlns:c16="http://schemas.microsoft.com/office/drawing/2014/chart" uri="{C3380CC4-5D6E-409C-BE32-E72D297353CC}">
              <c16:uniqueId val="{00000000-7F75-4C75-9423-B46DDF9809A4}"/>
            </c:ext>
          </c:extLst>
        </c:ser>
        <c:dLbls>
          <c:showLegendKey val="0"/>
          <c:showVal val="0"/>
          <c:showCatName val="0"/>
          <c:showSerName val="0"/>
          <c:showPercent val="0"/>
          <c:showBubbleSize val="0"/>
        </c:dLbls>
        <c:marker val="1"/>
        <c:smooth val="0"/>
        <c:axId val="290668040"/>
        <c:axId val="290673616"/>
      </c:lineChart>
      <c:catAx>
        <c:axId val="290668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290673616"/>
        <c:crosses val="autoZero"/>
        <c:auto val="1"/>
        <c:lblAlgn val="ctr"/>
        <c:lblOffset val="100"/>
        <c:noMultiLvlLbl val="0"/>
      </c:catAx>
      <c:valAx>
        <c:axId val="290673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90668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Prestations</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Transport</c:v>
                </c:pt>
                <c:pt idx="1">
                  <c:v>Couverture/Duvets</c:v>
                </c:pt>
                <c:pt idx="2">
                  <c:v>Nourriture</c:v>
                </c:pt>
                <c:pt idx="3">
                  <c:v>A évaluer sur place</c:v>
                </c:pt>
              </c:strCache>
            </c:strRef>
          </c:cat>
          <c:val>
            <c:numRef>
              <c:f>Feuil1!$B$2:$B$5</c:f>
              <c:numCache>
                <c:formatCode>General</c:formatCode>
                <c:ptCount val="4"/>
                <c:pt idx="0">
                  <c:v>23</c:v>
                </c:pt>
                <c:pt idx="1">
                  <c:v>5</c:v>
                </c:pt>
                <c:pt idx="2">
                  <c:v>1</c:v>
                </c:pt>
                <c:pt idx="3">
                  <c:v>5</c:v>
                </c:pt>
              </c:numCache>
            </c:numRef>
          </c:val>
          <c:extLst>
            <c:ext xmlns:c16="http://schemas.microsoft.com/office/drawing/2014/chart" uri="{C3380CC4-5D6E-409C-BE32-E72D297353CC}">
              <c16:uniqueId val="{00000000-618C-424C-9F6F-9D3602AD8C7E}"/>
            </c:ext>
          </c:extLst>
        </c:ser>
        <c:dLbls>
          <c:showLegendKey val="0"/>
          <c:showVal val="0"/>
          <c:showCatName val="0"/>
          <c:showSerName val="0"/>
          <c:showPercent val="0"/>
          <c:showBubbleSize val="0"/>
        </c:dLbls>
        <c:gapWidth val="150"/>
        <c:axId val="573616424"/>
        <c:axId val="573598712"/>
      </c:barChart>
      <c:catAx>
        <c:axId val="5736164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573598712"/>
        <c:crosses val="autoZero"/>
        <c:auto val="1"/>
        <c:lblAlgn val="ctr"/>
        <c:lblOffset val="100"/>
        <c:noMultiLvlLbl val="0"/>
      </c:catAx>
      <c:valAx>
        <c:axId val="573598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73616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867526605860604"/>
          <c:y val="0.11529413887826691"/>
          <c:w val="0.56709731639222838"/>
          <c:h val="0.71847735112103073"/>
        </c:manualLayout>
      </c:layout>
      <c:pieChart>
        <c:varyColors val="1"/>
        <c:ser>
          <c:idx val="0"/>
          <c:order val="0"/>
          <c:tx>
            <c:strRef>
              <c:f>Feuil1!$B$1</c:f>
              <c:strCache>
                <c:ptCount val="1"/>
                <c:pt idx="0">
                  <c:v>Ventes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BC2-46E7-A506-FA7FA884292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BC2-46E7-A506-FA7FA8842927}"/>
              </c:ext>
            </c:extLst>
          </c:dPt>
          <c:dLbls>
            <c:dLbl>
              <c:idx val="0"/>
              <c:tx>
                <c:rich>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r>
                      <a:rPr lang="fr-FR" dirty="0"/>
                      <a:t>HU/HU grand froid</a:t>
                    </a:r>
                    <a:r>
                      <a:rPr lang="fr-FR" baseline="0" dirty="0"/>
                      <a:t>
</a:t>
                    </a:r>
                    <a:fld id="{A075727C-618C-42F9-85AF-1BF9CE35F46C}" type="PERCENTAGE">
                      <a:rPr lang="fr-FR" baseline="0"/>
                      <a:pPr>
                        <a:defRPr sz="1600"/>
                      </a:pPr>
                      <a:t>[POURCENTAGE]</a:t>
                    </a:fld>
                    <a:endParaRPr lang="fr-FR" baseline="0" dirty="0"/>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CBC2-46E7-A506-FA7FA8842927}"/>
                </c:ext>
              </c:extLst>
            </c:dLbl>
            <c:dLbl>
              <c:idx val="1"/>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3-CBC2-46E7-A506-FA7FA884292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Feuil1!$A$2:$A$3</c:f>
              <c:strCache>
                <c:ptCount val="2"/>
                <c:pt idx="0">
                  <c:v>HU/ HUGF</c:v>
                </c:pt>
                <c:pt idx="1">
                  <c:v>Hôtel</c:v>
                </c:pt>
              </c:strCache>
            </c:strRef>
          </c:cat>
          <c:val>
            <c:numRef>
              <c:f>Feuil1!$B$2:$B$3</c:f>
              <c:numCache>
                <c:formatCode>General</c:formatCode>
                <c:ptCount val="2"/>
                <c:pt idx="0">
                  <c:v>379</c:v>
                </c:pt>
                <c:pt idx="1">
                  <c:v>1453</c:v>
                </c:pt>
              </c:numCache>
            </c:numRef>
          </c:val>
          <c:extLst>
            <c:ext xmlns:c16="http://schemas.microsoft.com/office/drawing/2014/chart" uri="{C3380CC4-5D6E-409C-BE32-E72D297353CC}">
              <c16:uniqueId val="{00000000-84C3-4217-BD86-3C08630B95C0}"/>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039661708953049E-2"/>
          <c:y val="4.6124012770377185E-2"/>
          <c:w val="0.90849737532808394"/>
          <c:h val="0.87603689607338786"/>
        </c:manualLayout>
      </c:layout>
      <c:barChart>
        <c:barDir val="col"/>
        <c:grouping val="clustered"/>
        <c:varyColors val="0"/>
        <c:ser>
          <c:idx val="0"/>
          <c:order val="0"/>
          <c:tx>
            <c:strRef>
              <c:f>Feuil1!$A$1</c:f>
              <c:strCache>
                <c:ptCount val="1"/>
                <c:pt idx="0">
                  <c:v>Nb de personnes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Feuil1!$A$2:$A$23</c:f>
              <c:numCache>
                <c:formatCode>General</c:formatCode>
                <c:ptCount val="22"/>
                <c:pt idx="0">
                  <c:v>22</c:v>
                </c:pt>
                <c:pt idx="1">
                  <c:v>28</c:v>
                </c:pt>
                <c:pt idx="2">
                  <c:v>29</c:v>
                </c:pt>
                <c:pt idx="3">
                  <c:v>34</c:v>
                </c:pt>
                <c:pt idx="4">
                  <c:v>78</c:v>
                </c:pt>
                <c:pt idx="5">
                  <c:v>89</c:v>
                </c:pt>
                <c:pt idx="6">
                  <c:v>99</c:v>
                </c:pt>
                <c:pt idx="7">
                  <c:v>93</c:v>
                </c:pt>
                <c:pt idx="8">
                  <c:v>86</c:v>
                </c:pt>
                <c:pt idx="9">
                  <c:v>94</c:v>
                </c:pt>
                <c:pt idx="10">
                  <c:v>105</c:v>
                </c:pt>
                <c:pt idx="11">
                  <c:v>105</c:v>
                </c:pt>
                <c:pt idx="12">
                  <c:v>109</c:v>
                </c:pt>
                <c:pt idx="13">
                  <c:v>104</c:v>
                </c:pt>
                <c:pt idx="14">
                  <c:v>116</c:v>
                </c:pt>
                <c:pt idx="15">
                  <c:v>117</c:v>
                </c:pt>
                <c:pt idx="16">
                  <c:v>102</c:v>
                </c:pt>
                <c:pt idx="17">
                  <c:v>97</c:v>
                </c:pt>
                <c:pt idx="18">
                  <c:v>103</c:v>
                </c:pt>
                <c:pt idx="19">
                  <c:v>110</c:v>
                </c:pt>
                <c:pt idx="20">
                  <c:v>107</c:v>
                </c:pt>
                <c:pt idx="21">
                  <c:v>95</c:v>
                </c:pt>
              </c:numCache>
            </c:numRef>
          </c:val>
          <c:extLst>
            <c:ext xmlns:c16="http://schemas.microsoft.com/office/drawing/2014/chart" uri="{C3380CC4-5D6E-409C-BE32-E72D297353CC}">
              <c16:uniqueId val="{00000001-06A5-49A1-A305-43DAD844508B}"/>
            </c:ext>
          </c:extLst>
        </c:ser>
        <c:dLbls>
          <c:dLblPos val="outEnd"/>
          <c:showLegendKey val="0"/>
          <c:showVal val="1"/>
          <c:showCatName val="0"/>
          <c:showSerName val="0"/>
          <c:showPercent val="0"/>
          <c:showBubbleSize val="0"/>
        </c:dLbls>
        <c:gapWidth val="219"/>
        <c:overlap val="-27"/>
        <c:axId val="587666656"/>
        <c:axId val="587664688"/>
      </c:barChart>
      <c:catAx>
        <c:axId val="587666656"/>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noFill/>
                <a:latin typeface="+mn-lt"/>
                <a:ea typeface="+mn-ea"/>
                <a:cs typeface="+mn-cs"/>
              </a:defRPr>
            </a:pPr>
            <a:endParaRPr lang="fr-FR"/>
          </a:p>
        </c:txPr>
        <c:crossAx val="587664688"/>
        <c:crosses val="autoZero"/>
        <c:auto val="1"/>
        <c:lblAlgn val="ctr"/>
        <c:lblOffset val="100"/>
        <c:noMultiLvlLbl val="0"/>
      </c:catAx>
      <c:valAx>
        <c:axId val="587664688"/>
        <c:scaling>
          <c:orientation val="minMax"/>
          <c:max val="120"/>
          <c:min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587666656"/>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028796993651998"/>
          <c:y val="3.155478346348646E-2"/>
          <c:w val="0.57795024616382995"/>
          <c:h val="0.80313903462239633"/>
        </c:manualLayout>
      </c:layout>
      <c:barChart>
        <c:barDir val="bar"/>
        <c:grouping val="clustered"/>
        <c:varyColors val="0"/>
        <c:ser>
          <c:idx val="0"/>
          <c:order val="0"/>
          <c:tx>
            <c:strRef>
              <c:f>Feuil1!$B$1</c:f>
              <c:strCache>
                <c:ptCount val="1"/>
                <c:pt idx="0">
                  <c:v>Réponse positive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Feuil1!$A$2:$A$9</c:f>
              <c:strCache>
                <c:ptCount val="8"/>
                <c:pt idx="0">
                  <c:v>Homme seul avec enfants</c:v>
                </c:pt>
                <c:pt idx="1">
                  <c:v>Gpe d'adultes sans enfant</c:v>
                </c:pt>
                <c:pt idx="2">
                  <c:v>Gpe d'adultes avec enfants</c:v>
                </c:pt>
                <c:pt idx="3">
                  <c:v>Couple sans enfant</c:v>
                </c:pt>
                <c:pt idx="4">
                  <c:v>Homme seul</c:v>
                </c:pt>
                <c:pt idx="5">
                  <c:v>Femme seule</c:v>
                </c:pt>
                <c:pt idx="6">
                  <c:v>Couple avec enfants</c:v>
                </c:pt>
                <c:pt idx="7">
                  <c:v>Femme seule avec enfants</c:v>
                </c:pt>
              </c:strCache>
            </c:strRef>
          </c:cat>
          <c:val>
            <c:numRef>
              <c:f>Feuil1!$B$2:$B$9</c:f>
              <c:numCache>
                <c:formatCode>General</c:formatCode>
                <c:ptCount val="8"/>
                <c:pt idx="0">
                  <c:v>49</c:v>
                </c:pt>
                <c:pt idx="1">
                  <c:v>132</c:v>
                </c:pt>
                <c:pt idx="2">
                  <c:v>267</c:v>
                </c:pt>
                <c:pt idx="3">
                  <c:v>298</c:v>
                </c:pt>
                <c:pt idx="4">
                  <c:v>774</c:v>
                </c:pt>
                <c:pt idx="5">
                  <c:v>770</c:v>
                </c:pt>
                <c:pt idx="6">
                  <c:v>941</c:v>
                </c:pt>
                <c:pt idx="7">
                  <c:v>1215</c:v>
                </c:pt>
              </c:numCache>
            </c:numRef>
          </c:val>
          <c:extLst>
            <c:ext xmlns:c16="http://schemas.microsoft.com/office/drawing/2014/chart" uri="{C3380CC4-5D6E-409C-BE32-E72D297353CC}">
              <c16:uniqueId val="{00000000-5314-424F-9E55-B1F706449EDD}"/>
            </c:ext>
          </c:extLst>
        </c:ser>
        <c:dLbls>
          <c:dLblPos val="outEnd"/>
          <c:showLegendKey val="0"/>
          <c:showVal val="1"/>
          <c:showCatName val="0"/>
          <c:showSerName val="0"/>
          <c:showPercent val="0"/>
          <c:showBubbleSize val="0"/>
        </c:dLbls>
        <c:gapWidth val="182"/>
        <c:axId val="159725112"/>
        <c:axId val="159723144"/>
      </c:barChart>
      <c:catAx>
        <c:axId val="159725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59723144"/>
        <c:crosses val="autoZero"/>
        <c:auto val="1"/>
        <c:lblAlgn val="ctr"/>
        <c:lblOffset val="100"/>
        <c:noMultiLvlLbl val="0"/>
      </c:catAx>
      <c:valAx>
        <c:axId val="159723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59725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56186520475307"/>
          <c:y val="5.3864805768890266E-2"/>
          <c:w val="0.58844202461580408"/>
          <c:h val="0.77057227714986698"/>
        </c:manualLayout>
      </c:layout>
      <c:barChart>
        <c:barDir val="bar"/>
        <c:grouping val="clustered"/>
        <c:varyColors val="0"/>
        <c:ser>
          <c:idx val="0"/>
          <c:order val="0"/>
          <c:tx>
            <c:strRef>
              <c:f>Feuil1!$B$1</c:f>
              <c:strCache>
                <c:ptCount val="1"/>
                <c:pt idx="0">
                  <c:v>Réponsé négative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Enfant mineur isolé</c:v>
                </c:pt>
                <c:pt idx="1">
                  <c:v>Homme seul avec enfants</c:v>
                </c:pt>
                <c:pt idx="2">
                  <c:v>Gpe d'adultes sans enfant</c:v>
                </c:pt>
                <c:pt idx="3">
                  <c:v>Couple sans enfant</c:v>
                </c:pt>
                <c:pt idx="4">
                  <c:v>Femme seule</c:v>
                </c:pt>
                <c:pt idx="5">
                  <c:v>Couple avec enfants</c:v>
                </c:pt>
                <c:pt idx="6">
                  <c:v>Gpe d'adultes avec enfants</c:v>
                </c:pt>
                <c:pt idx="7">
                  <c:v>Femme seule avec enfants</c:v>
                </c:pt>
                <c:pt idx="8">
                  <c:v>Homme seul</c:v>
                </c:pt>
              </c:strCache>
            </c:strRef>
          </c:cat>
          <c:val>
            <c:numRef>
              <c:f>Feuil1!$B$2:$B$10</c:f>
              <c:numCache>
                <c:formatCode>General</c:formatCode>
                <c:ptCount val="9"/>
                <c:pt idx="0">
                  <c:v>2</c:v>
                </c:pt>
                <c:pt idx="1">
                  <c:v>24</c:v>
                </c:pt>
                <c:pt idx="2">
                  <c:v>52</c:v>
                </c:pt>
                <c:pt idx="3">
                  <c:v>108</c:v>
                </c:pt>
                <c:pt idx="4">
                  <c:v>174</c:v>
                </c:pt>
                <c:pt idx="5">
                  <c:v>238</c:v>
                </c:pt>
                <c:pt idx="6">
                  <c:v>317</c:v>
                </c:pt>
                <c:pt idx="7">
                  <c:v>373</c:v>
                </c:pt>
                <c:pt idx="8">
                  <c:v>813</c:v>
                </c:pt>
              </c:numCache>
            </c:numRef>
          </c:val>
          <c:extLst>
            <c:ext xmlns:c16="http://schemas.microsoft.com/office/drawing/2014/chart" uri="{C3380CC4-5D6E-409C-BE32-E72D297353CC}">
              <c16:uniqueId val="{00000000-FB0C-458C-B148-95830B1E767E}"/>
            </c:ext>
          </c:extLst>
        </c:ser>
        <c:dLbls>
          <c:dLblPos val="outEnd"/>
          <c:showLegendKey val="0"/>
          <c:showVal val="1"/>
          <c:showCatName val="0"/>
          <c:showSerName val="0"/>
          <c:showPercent val="0"/>
          <c:showBubbleSize val="0"/>
        </c:dLbls>
        <c:gapWidth val="182"/>
        <c:axId val="159725112"/>
        <c:axId val="159723144"/>
      </c:barChart>
      <c:catAx>
        <c:axId val="159725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59723144"/>
        <c:crosses val="autoZero"/>
        <c:auto val="1"/>
        <c:lblAlgn val="ctr"/>
        <c:lblOffset val="100"/>
        <c:noMultiLvlLbl val="0"/>
      </c:catAx>
      <c:valAx>
        <c:axId val="159723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59725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fr-FR" sz="2000" b="0" dirty="0">
                <a:solidFill>
                  <a:schemeClr val="tx1"/>
                </a:solidFill>
              </a:rPr>
              <a:t>Refus 115</a:t>
            </a:r>
          </a:p>
        </c:rich>
      </c:tx>
      <c:layout>
        <c:manualLayout>
          <c:xMode val="edge"/>
          <c:yMode val="edge"/>
          <c:x val="0.39954415624517525"/>
          <c:y val="2.7082014773386953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4.932201443569554E-2"/>
          <c:y val="0.23499609545340203"/>
          <c:w val="0.45542814960629924"/>
          <c:h val="0.56918633103215543"/>
        </c:manualLayout>
      </c:layout>
      <c:pieChart>
        <c:varyColors val="1"/>
        <c:ser>
          <c:idx val="0"/>
          <c:order val="0"/>
          <c:tx>
            <c:strRef>
              <c:f>Feuil1!$B$1</c:f>
              <c:strCache>
                <c:ptCount val="1"/>
                <c:pt idx="0">
                  <c:v>Ventes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030-4D37-B805-9110DF831C5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030-4D37-B805-9110DF831C5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030-4D37-B805-9110DF831C5D}"/>
              </c:ext>
            </c:extLst>
          </c:dPt>
          <c:dPt>
            <c:idx val="3"/>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7-0030-4D37-B805-9110DF831C5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030-4D37-B805-9110DF831C5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1-4A4E-AD87-8B99557B2AF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2C4-48AC-8F44-ADB4462CF5E4}"/>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2C4-48AC-8F44-ADB4462CF5E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Feuil1!$A$2:$A$9</c:f>
              <c:strCache>
                <c:ptCount val="8"/>
                <c:pt idx="0">
                  <c:v>Absence de place disponible</c:v>
                </c:pt>
                <c:pt idx="1">
                  <c:v>Absence de place compatible avec la composition familiale</c:v>
                </c:pt>
                <c:pt idx="2">
                  <c:v>Maintien dans l'hébergement initial</c:v>
                </c:pt>
                <c:pt idx="3">
                  <c:v>Personne ne relevant pas du 115</c:v>
                </c:pt>
                <c:pt idx="4">
                  <c:v>Refus lié à la problématique du demandeur</c:v>
                </c:pt>
                <c:pt idx="5">
                  <c:v>Autres motifs</c:v>
                </c:pt>
                <c:pt idx="6">
                  <c:v>Refus de la structure d'accueillir la personne</c:v>
                </c:pt>
                <c:pt idx="7">
                  <c:v>La personne n'a pas rappelé</c:v>
                </c:pt>
              </c:strCache>
            </c:strRef>
          </c:cat>
          <c:val>
            <c:numRef>
              <c:f>Feuil1!$B$2:$B$9</c:f>
              <c:numCache>
                <c:formatCode>General</c:formatCode>
                <c:ptCount val="8"/>
                <c:pt idx="0">
                  <c:v>786</c:v>
                </c:pt>
                <c:pt idx="1">
                  <c:v>173</c:v>
                </c:pt>
                <c:pt idx="2">
                  <c:v>74</c:v>
                </c:pt>
                <c:pt idx="3">
                  <c:v>23</c:v>
                </c:pt>
                <c:pt idx="4">
                  <c:v>17</c:v>
                </c:pt>
                <c:pt idx="5">
                  <c:v>14</c:v>
                </c:pt>
                <c:pt idx="6">
                  <c:v>14</c:v>
                </c:pt>
                <c:pt idx="7">
                  <c:v>11</c:v>
                </c:pt>
              </c:numCache>
            </c:numRef>
          </c:val>
          <c:extLst>
            <c:ext xmlns:c16="http://schemas.microsoft.com/office/drawing/2014/chart" uri="{C3380CC4-5D6E-409C-BE32-E72D297353CC}">
              <c16:uniqueId val="{00000000-F062-4F80-8E4B-88587A6E1FA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49345948162729658"/>
          <c:y val="0.13195844484855476"/>
          <c:w val="0.50311597769028871"/>
          <c:h val="0.8679394594718825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fr-FR" dirty="0"/>
              <a:t>Refus personne</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fr-FR"/>
        </a:p>
      </c:txPr>
    </c:title>
    <c:autoTitleDeleted val="0"/>
    <c:plotArea>
      <c:layout>
        <c:manualLayout>
          <c:layoutTarget val="inner"/>
          <c:xMode val="edge"/>
          <c:yMode val="edge"/>
          <c:x val="4.248096552016345E-2"/>
          <c:y val="0.22054316443776023"/>
          <c:w val="0.49022609902498748"/>
          <c:h val="0.60676868642269999"/>
        </c:manualLayout>
      </c:layout>
      <c:pieChart>
        <c:varyColors val="1"/>
        <c:ser>
          <c:idx val="0"/>
          <c:order val="0"/>
          <c:tx>
            <c:strRef>
              <c:f>Feuil1!$B$1</c:f>
              <c:strCache>
                <c:ptCount val="1"/>
                <c:pt idx="0">
                  <c:v>Refus personne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27-4463-B88A-757D7351711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27-4463-B88A-757D7351711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27-4463-B88A-757D7351711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27-4463-B88A-757D7351711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A27-4463-B88A-757D73517116}"/>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fr-FR"/>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Feuil1!$A$2:$A$6</c:f>
              <c:strCache>
                <c:ptCount val="5"/>
                <c:pt idx="0">
                  <c:v>Eloignement géographique/ Manque transport en commun</c:v>
                </c:pt>
                <c:pt idx="1">
                  <c:v>Refus de la proposition</c:v>
                </c:pt>
                <c:pt idx="2">
                  <c:v>La personne a trouvé une autre solution</c:v>
                </c:pt>
                <c:pt idx="3">
                  <c:v>Autre</c:v>
                </c:pt>
                <c:pt idx="4">
                  <c:v>Ne s'est pas présentée</c:v>
                </c:pt>
              </c:strCache>
            </c:strRef>
          </c:cat>
          <c:val>
            <c:numRef>
              <c:f>Feuil1!$B$2:$B$6</c:f>
              <c:numCache>
                <c:formatCode>General</c:formatCode>
                <c:ptCount val="5"/>
                <c:pt idx="0">
                  <c:v>252</c:v>
                </c:pt>
                <c:pt idx="1">
                  <c:v>60</c:v>
                </c:pt>
                <c:pt idx="2">
                  <c:v>48</c:v>
                </c:pt>
                <c:pt idx="3">
                  <c:v>12</c:v>
                </c:pt>
                <c:pt idx="4">
                  <c:v>6</c:v>
                </c:pt>
              </c:numCache>
            </c:numRef>
          </c:val>
          <c:extLst>
            <c:ext xmlns:c16="http://schemas.microsoft.com/office/drawing/2014/chart" uri="{C3380CC4-5D6E-409C-BE32-E72D297353CC}">
              <c16:uniqueId val="{00000000-267E-456C-B02C-7E3EE05B05A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52098000455308924"/>
          <c:y val="0.13374473530801681"/>
          <c:w val="0.47564733032035178"/>
          <c:h val="0.843350427940886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Série 1</c:v>
                </c:pt>
              </c:strCache>
            </c:strRef>
          </c:tx>
          <c:spPr>
            <a:solidFill>
              <a:schemeClr val="accent1"/>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1-91B1-40F1-B3CE-E82C285BD2FD}"/>
              </c:ext>
            </c:extLst>
          </c:dPt>
          <c:dPt>
            <c:idx val="1"/>
            <c:invertIfNegative val="0"/>
            <c:bubble3D val="0"/>
            <c:spPr>
              <a:solidFill>
                <a:srgbClr val="00B050"/>
              </a:solidFill>
              <a:ln>
                <a:noFill/>
              </a:ln>
              <a:effectLst/>
            </c:spPr>
            <c:extLst>
              <c:ext xmlns:c16="http://schemas.microsoft.com/office/drawing/2014/chart" uri="{C3380CC4-5D6E-409C-BE32-E72D297353CC}">
                <c16:uniqueId val="{00000007-FAE2-4F2A-8A8E-ED2F19EE42EA}"/>
              </c:ext>
            </c:extLst>
          </c:dPt>
          <c:dPt>
            <c:idx val="2"/>
            <c:invertIfNegative val="0"/>
            <c:bubble3D val="0"/>
            <c:spPr>
              <a:solidFill>
                <a:srgbClr val="FFC000"/>
              </a:solidFill>
              <a:ln>
                <a:noFill/>
              </a:ln>
              <a:effectLst/>
            </c:spPr>
            <c:extLst>
              <c:ext xmlns:c16="http://schemas.microsoft.com/office/drawing/2014/chart" uri="{C3380CC4-5D6E-409C-BE32-E72D297353CC}">
                <c16:uniqueId val="{00000006-FAE2-4F2A-8A8E-ED2F19EE42EA}"/>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FAE2-4F2A-8A8E-ED2F19EE42EA}"/>
              </c:ext>
            </c:extLst>
          </c:dPt>
          <c:dPt>
            <c:idx val="5"/>
            <c:invertIfNegative val="0"/>
            <c:bubble3D val="0"/>
            <c:spPr>
              <a:solidFill>
                <a:srgbClr val="FF0000"/>
              </a:solidFill>
              <a:ln>
                <a:noFill/>
              </a:ln>
              <a:effectLst/>
            </c:spPr>
            <c:extLst>
              <c:ext xmlns:c16="http://schemas.microsoft.com/office/drawing/2014/chart" uri="{C3380CC4-5D6E-409C-BE32-E72D297353CC}">
                <c16:uniqueId val="{00000008-7176-4901-95EC-A7EEB9CFB358}"/>
              </c:ext>
            </c:extLst>
          </c:dPt>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Feuil1!$A$2:$A$7</c:f>
              <c:strCache>
                <c:ptCount val="6"/>
                <c:pt idx="0">
                  <c:v>CHRS</c:v>
                </c:pt>
                <c:pt idx="1">
                  <c:v>Logement adapté</c:v>
                </c:pt>
                <c:pt idx="2">
                  <c:v>Bail signé Parc Public</c:v>
                </c:pt>
                <c:pt idx="3">
                  <c:v>Bail signé Parc Privé</c:v>
                </c:pt>
                <c:pt idx="4">
                  <c:v>HU</c:v>
                </c:pt>
                <c:pt idx="5">
                  <c:v>Départ volontaire</c:v>
                </c:pt>
              </c:strCache>
            </c:strRef>
          </c:cat>
          <c:val>
            <c:numRef>
              <c:f>Feuil1!$B$2:$B$7</c:f>
              <c:numCache>
                <c:formatCode>General</c:formatCode>
                <c:ptCount val="6"/>
                <c:pt idx="0">
                  <c:v>3</c:v>
                </c:pt>
                <c:pt idx="1">
                  <c:v>4</c:v>
                </c:pt>
                <c:pt idx="2">
                  <c:v>8</c:v>
                </c:pt>
                <c:pt idx="3">
                  <c:v>13</c:v>
                </c:pt>
                <c:pt idx="4">
                  <c:v>83</c:v>
                </c:pt>
                <c:pt idx="5">
                  <c:v>157</c:v>
                </c:pt>
              </c:numCache>
            </c:numRef>
          </c:val>
          <c:extLst>
            <c:ext xmlns:c16="http://schemas.microsoft.com/office/drawing/2014/chart" uri="{C3380CC4-5D6E-409C-BE32-E72D297353CC}">
              <c16:uniqueId val="{00000000-FAE2-4F2A-8A8E-ED2F19EE42EA}"/>
            </c:ext>
          </c:extLst>
        </c:ser>
        <c:dLbls>
          <c:showLegendKey val="0"/>
          <c:showVal val="0"/>
          <c:showCatName val="0"/>
          <c:showSerName val="0"/>
          <c:showPercent val="0"/>
          <c:showBubbleSize val="0"/>
        </c:dLbls>
        <c:gapWidth val="219"/>
        <c:axId val="218496112"/>
        <c:axId val="218498080"/>
      </c:barChart>
      <c:valAx>
        <c:axId val="218498080"/>
        <c:scaling>
          <c:orientation val="minMax"/>
          <c:max val="160"/>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18496112"/>
        <c:crosses val="autoZero"/>
        <c:crossBetween val="between"/>
        <c:majorUnit val="20"/>
      </c:valAx>
      <c:catAx>
        <c:axId val="218496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fr-FR"/>
          </a:p>
        </c:txPr>
        <c:crossAx val="218498080"/>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Personnes signalées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Feuil1!$A$2:$A$8</c:f>
              <c:strCache>
                <c:ptCount val="7"/>
                <c:pt idx="0">
                  <c:v>Novembre</c:v>
                </c:pt>
                <c:pt idx="1">
                  <c:v>Décembre</c:v>
                </c:pt>
                <c:pt idx="2">
                  <c:v>Janvier</c:v>
                </c:pt>
                <c:pt idx="3">
                  <c:v>Février</c:v>
                </c:pt>
                <c:pt idx="4">
                  <c:v>Mars</c:v>
                </c:pt>
                <c:pt idx="5">
                  <c:v>Avril</c:v>
                </c:pt>
                <c:pt idx="6">
                  <c:v>Mai</c:v>
                </c:pt>
              </c:strCache>
            </c:strRef>
          </c:cat>
          <c:val>
            <c:numRef>
              <c:f>Feuil1!$B$2:$B$8</c:f>
              <c:numCache>
                <c:formatCode>General</c:formatCode>
                <c:ptCount val="7"/>
                <c:pt idx="0">
                  <c:v>0</c:v>
                </c:pt>
                <c:pt idx="1">
                  <c:v>4</c:v>
                </c:pt>
                <c:pt idx="2">
                  <c:v>17</c:v>
                </c:pt>
                <c:pt idx="3">
                  <c:v>5</c:v>
                </c:pt>
                <c:pt idx="4">
                  <c:v>14</c:v>
                </c:pt>
                <c:pt idx="5">
                  <c:v>0</c:v>
                </c:pt>
                <c:pt idx="6">
                  <c:v>0</c:v>
                </c:pt>
              </c:numCache>
            </c:numRef>
          </c:val>
          <c:extLst>
            <c:ext xmlns:c16="http://schemas.microsoft.com/office/drawing/2014/chart" uri="{C3380CC4-5D6E-409C-BE32-E72D297353CC}">
              <c16:uniqueId val="{00000000-3AA9-4A09-87CF-8B866D410895}"/>
            </c:ext>
          </c:extLst>
        </c:ser>
        <c:dLbls>
          <c:showLegendKey val="0"/>
          <c:showVal val="0"/>
          <c:showCatName val="0"/>
          <c:showSerName val="0"/>
          <c:showPercent val="0"/>
          <c:showBubbleSize val="0"/>
        </c:dLbls>
        <c:gapWidth val="219"/>
        <c:overlap val="-27"/>
        <c:axId val="573589856"/>
        <c:axId val="573586248"/>
      </c:barChart>
      <c:catAx>
        <c:axId val="573589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573586248"/>
        <c:crosses val="autoZero"/>
        <c:auto val="1"/>
        <c:lblAlgn val="ctr"/>
        <c:lblOffset val="100"/>
        <c:noMultiLvlLbl val="0"/>
      </c:catAx>
      <c:valAx>
        <c:axId val="573586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7358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60" cy="498056"/>
          </a:xfrm>
          <a:prstGeom prst="rect">
            <a:avLst/>
          </a:prstGeom>
        </p:spPr>
        <p:txBody>
          <a:bodyPr vert="horz" lIns="95563" tIns="47781" rIns="95563" bIns="47781" rtlCol="0"/>
          <a:lstStyle>
            <a:lvl1pPr algn="l">
              <a:defRPr sz="1300"/>
            </a:lvl1pPr>
          </a:lstStyle>
          <a:p>
            <a:endParaRPr lang="fr-FR"/>
          </a:p>
        </p:txBody>
      </p:sp>
      <p:sp>
        <p:nvSpPr>
          <p:cNvPr id="3" name="Espace réservé de la date 2"/>
          <p:cNvSpPr>
            <a:spLocks noGrp="1"/>
          </p:cNvSpPr>
          <p:nvPr>
            <p:ph type="dt" idx="1"/>
          </p:nvPr>
        </p:nvSpPr>
        <p:spPr>
          <a:xfrm>
            <a:off x="3850443" y="0"/>
            <a:ext cx="2945660" cy="498056"/>
          </a:xfrm>
          <a:prstGeom prst="rect">
            <a:avLst/>
          </a:prstGeom>
        </p:spPr>
        <p:txBody>
          <a:bodyPr vert="horz" lIns="95563" tIns="47781" rIns="95563" bIns="47781" rtlCol="0"/>
          <a:lstStyle>
            <a:lvl1pPr algn="r">
              <a:defRPr sz="1300"/>
            </a:lvl1pPr>
          </a:lstStyle>
          <a:p>
            <a:fld id="{67FCF57C-6CAD-468D-83E8-C04281F87A4B}" type="datetimeFigureOut">
              <a:rPr lang="fr-FR" smtClean="0"/>
              <a:t>17/11/2023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63" tIns="47781" rIns="95563" bIns="47781" rtlCol="0" anchor="ctr"/>
          <a:lstStyle/>
          <a:p>
            <a:endParaRPr lang="fr-FR"/>
          </a:p>
        </p:txBody>
      </p:sp>
      <p:sp>
        <p:nvSpPr>
          <p:cNvPr id="5" name="Espace réservé des notes 4"/>
          <p:cNvSpPr>
            <a:spLocks noGrp="1"/>
          </p:cNvSpPr>
          <p:nvPr>
            <p:ph type="body" sz="quarter" idx="3"/>
          </p:nvPr>
        </p:nvSpPr>
        <p:spPr>
          <a:xfrm>
            <a:off x="679768" y="4777195"/>
            <a:ext cx="5438140" cy="3908613"/>
          </a:xfrm>
          <a:prstGeom prst="rect">
            <a:avLst/>
          </a:prstGeom>
        </p:spPr>
        <p:txBody>
          <a:bodyPr vert="horz" lIns="95563" tIns="47781" rIns="95563" bIns="47781"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60" cy="498054"/>
          </a:xfrm>
          <a:prstGeom prst="rect">
            <a:avLst/>
          </a:prstGeom>
        </p:spPr>
        <p:txBody>
          <a:bodyPr vert="horz" lIns="95563" tIns="47781" rIns="95563" bIns="4778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3" y="9428584"/>
            <a:ext cx="2945660" cy="498054"/>
          </a:xfrm>
          <a:prstGeom prst="rect">
            <a:avLst/>
          </a:prstGeom>
        </p:spPr>
        <p:txBody>
          <a:bodyPr vert="horz" lIns="95563" tIns="47781" rIns="95563" bIns="47781" rtlCol="0" anchor="b"/>
          <a:lstStyle>
            <a:lvl1pPr algn="r">
              <a:defRPr sz="1300"/>
            </a:lvl1pPr>
          </a:lstStyle>
          <a:p>
            <a:fld id="{9866B615-B976-46F6-AB6C-4C93FBB4518C}" type="slidenum">
              <a:rPr lang="fr-FR" smtClean="0"/>
              <a:t>‹N°›</a:t>
            </a:fld>
            <a:endParaRPr lang="fr-FR"/>
          </a:p>
        </p:txBody>
      </p:sp>
    </p:spTree>
    <p:extLst>
      <p:ext uri="{BB962C8B-B14F-4D97-AF65-F5344CB8AC3E}">
        <p14:creationId xmlns:p14="http://schemas.microsoft.com/office/powerpoint/2010/main" val="392996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FFF615-9912-4B9D-9E8C-A176C757825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D7AB1B3-D7B5-412A-BA91-89662072F1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94A24D1-D02C-4DD4-8060-1E9351FE941F}"/>
              </a:ext>
            </a:extLst>
          </p:cNvPr>
          <p:cNvSpPr>
            <a:spLocks noGrp="1"/>
          </p:cNvSpPr>
          <p:nvPr>
            <p:ph type="dt" sz="half" idx="10"/>
          </p:nvPr>
        </p:nvSpPr>
        <p:spPr/>
        <p:txBody>
          <a:bodyPr/>
          <a:lstStyle/>
          <a:p>
            <a:fld id="{BD1CA221-D893-4FB5-A7C8-3100C526B3E8}" type="datetime1">
              <a:rPr lang="fr-FR" smtClean="0"/>
              <a:t>17/11/2023</a:t>
            </a:fld>
            <a:endParaRPr lang="fr-FR"/>
          </a:p>
        </p:txBody>
      </p:sp>
      <p:sp>
        <p:nvSpPr>
          <p:cNvPr id="5" name="Espace réservé du pied de page 4">
            <a:extLst>
              <a:ext uri="{FF2B5EF4-FFF2-40B4-BE49-F238E27FC236}">
                <a16:creationId xmlns:a16="http://schemas.microsoft.com/office/drawing/2014/main" id="{1F814CA0-3613-4C55-BC34-465501942C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3C16F2-0283-473F-911F-1B1D8179D0BC}"/>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388939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668B1C-09A3-4286-9EDC-4910C2C6005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1A03B8B-7CE1-4A5A-8C24-5D1EDA9490D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63BFE3-BB49-40F3-9317-83F44090BE0A}"/>
              </a:ext>
            </a:extLst>
          </p:cNvPr>
          <p:cNvSpPr>
            <a:spLocks noGrp="1"/>
          </p:cNvSpPr>
          <p:nvPr>
            <p:ph type="dt" sz="half" idx="10"/>
          </p:nvPr>
        </p:nvSpPr>
        <p:spPr/>
        <p:txBody>
          <a:bodyPr/>
          <a:lstStyle/>
          <a:p>
            <a:fld id="{93185EC0-DF96-434F-A3DF-3CE17C13EFB5}" type="datetime1">
              <a:rPr lang="fr-FR" smtClean="0"/>
              <a:t>17/11/2023</a:t>
            </a:fld>
            <a:endParaRPr lang="fr-FR"/>
          </a:p>
        </p:txBody>
      </p:sp>
      <p:sp>
        <p:nvSpPr>
          <p:cNvPr id="5" name="Espace réservé du pied de page 4">
            <a:extLst>
              <a:ext uri="{FF2B5EF4-FFF2-40B4-BE49-F238E27FC236}">
                <a16:creationId xmlns:a16="http://schemas.microsoft.com/office/drawing/2014/main" id="{C26F8DBC-6BDD-45C9-821B-B475AED214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3744A3-14B6-4B79-B6A5-5602FA04B986}"/>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5997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804B72F-A614-48DD-9C32-29A41314094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3E70507-4F42-4C27-997B-5EC7C7F2074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46EA43-F091-4D8E-9701-62388821D18A}"/>
              </a:ext>
            </a:extLst>
          </p:cNvPr>
          <p:cNvSpPr>
            <a:spLocks noGrp="1"/>
          </p:cNvSpPr>
          <p:nvPr>
            <p:ph type="dt" sz="half" idx="10"/>
          </p:nvPr>
        </p:nvSpPr>
        <p:spPr/>
        <p:txBody>
          <a:bodyPr/>
          <a:lstStyle/>
          <a:p>
            <a:fld id="{CBF3431F-DF6C-4F6A-8A5F-06B1E8B54BF4}" type="datetime1">
              <a:rPr lang="fr-FR" smtClean="0"/>
              <a:t>17/11/2023</a:t>
            </a:fld>
            <a:endParaRPr lang="fr-FR"/>
          </a:p>
        </p:txBody>
      </p:sp>
      <p:sp>
        <p:nvSpPr>
          <p:cNvPr id="5" name="Espace réservé du pied de page 4">
            <a:extLst>
              <a:ext uri="{FF2B5EF4-FFF2-40B4-BE49-F238E27FC236}">
                <a16:creationId xmlns:a16="http://schemas.microsoft.com/office/drawing/2014/main" id="{9310B144-33D4-4FAD-A0A7-DD06586FEBF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47796C1-6373-40DB-A297-B0470552FE1D}"/>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39122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34DA30-9A20-42B0-B9BE-E04C21A644B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D4B86CF-25DA-41C2-8E89-716105E90FD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177E17-C6E7-4650-A54E-3FBB7C1DA08E}"/>
              </a:ext>
            </a:extLst>
          </p:cNvPr>
          <p:cNvSpPr>
            <a:spLocks noGrp="1"/>
          </p:cNvSpPr>
          <p:nvPr>
            <p:ph type="dt" sz="half" idx="10"/>
          </p:nvPr>
        </p:nvSpPr>
        <p:spPr/>
        <p:txBody>
          <a:bodyPr/>
          <a:lstStyle/>
          <a:p>
            <a:fld id="{7BAE28EA-91B9-4208-996B-71FB5204FC46}" type="datetime1">
              <a:rPr lang="fr-FR" smtClean="0"/>
              <a:t>17/11/2023</a:t>
            </a:fld>
            <a:endParaRPr lang="fr-FR"/>
          </a:p>
        </p:txBody>
      </p:sp>
      <p:sp>
        <p:nvSpPr>
          <p:cNvPr id="5" name="Espace réservé du pied de page 4">
            <a:extLst>
              <a:ext uri="{FF2B5EF4-FFF2-40B4-BE49-F238E27FC236}">
                <a16:creationId xmlns:a16="http://schemas.microsoft.com/office/drawing/2014/main" id="{15D41ABA-1D6A-4A6D-889F-04DC182DB9A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22EAD5-2709-4D3D-B728-5EF9C4101654}"/>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150764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0C2F18-A5F0-4FAE-89E6-11B2F1BABB2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8535161-1BB9-49C1-A5DE-38EFD4026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40D4598-7312-4C90-B499-FCE6F8A18973}"/>
              </a:ext>
            </a:extLst>
          </p:cNvPr>
          <p:cNvSpPr>
            <a:spLocks noGrp="1"/>
          </p:cNvSpPr>
          <p:nvPr>
            <p:ph type="dt" sz="half" idx="10"/>
          </p:nvPr>
        </p:nvSpPr>
        <p:spPr/>
        <p:txBody>
          <a:bodyPr/>
          <a:lstStyle/>
          <a:p>
            <a:fld id="{FC7E1E3A-7E85-4E8D-9D64-2F2236850F1E}" type="datetime1">
              <a:rPr lang="fr-FR" smtClean="0"/>
              <a:t>17/11/2023</a:t>
            </a:fld>
            <a:endParaRPr lang="fr-FR"/>
          </a:p>
        </p:txBody>
      </p:sp>
      <p:sp>
        <p:nvSpPr>
          <p:cNvPr id="5" name="Espace réservé du pied de page 4">
            <a:extLst>
              <a:ext uri="{FF2B5EF4-FFF2-40B4-BE49-F238E27FC236}">
                <a16:creationId xmlns:a16="http://schemas.microsoft.com/office/drawing/2014/main" id="{04146A89-6D68-40B9-A0BC-0CBDC252BA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AD3D63-6803-4546-8DA2-4010F586665C}"/>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281277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0309C-B2B1-4EB2-A56A-9A6264C04F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6F05258-ED25-452E-938A-A9CE8ABF4EF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31ADFF3-B7D6-4499-9CB3-6A50A6CAF1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BA3A492-0EA8-42BA-9C68-E2943F6308D1}"/>
              </a:ext>
            </a:extLst>
          </p:cNvPr>
          <p:cNvSpPr>
            <a:spLocks noGrp="1"/>
          </p:cNvSpPr>
          <p:nvPr>
            <p:ph type="dt" sz="half" idx="10"/>
          </p:nvPr>
        </p:nvSpPr>
        <p:spPr/>
        <p:txBody>
          <a:bodyPr/>
          <a:lstStyle/>
          <a:p>
            <a:fld id="{9E90FC56-97FA-48F7-B7A2-E29F2C5601D7}" type="datetime1">
              <a:rPr lang="fr-FR" smtClean="0"/>
              <a:t>17/11/2023</a:t>
            </a:fld>
            <a:endParaRPr lang="fr-FR"/>
          </a:p>
        </p:txBody>
      </p:sp>
      <p:sp>
        <p:nvSpPr>
          <p:cNvPr id="6" name="Espace réservé du pied de page 5">
            <a:extLst>
              <a:ext uri="{FF2B5EF4-FFF2-40B4-BE49-F238E27FC236}">
                <a16:creationId xmlns:a16="http://schemas.microsoft.com/office/drawing/2014/main" id="{5F9B04EC-1D94-495B-9935-10D64F35851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4097D07-4C11-4203-A72D-D17122DE9F0A}"/>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335090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FF42B2-25E9-491D-8872-32660825DB8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B4E6D67-C012-4AFC-9C42-EFAF8F974E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37598FD-E93F-4E78-B537-5F8D332C627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858A72E-7599-4F55-A787-3557CA1B1D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9DFD79C-D4DF-4377-A672-299A5E4F282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CBAC6C4-C792-4974-B9A5-B26CFCCC55E1}"/>
              </a:ext>
            </a:extLst>
          </p:cNvPr>
          <p:cNvSpPr>
            <a:spLocks noGrp="1"/>
          </p:cNvSpPr>
          <p:nvPr>
            <p:ph type="dt" sz="half" idx="10"/>
          </p:nvPr>
        </p:nvSpPr>
        <p:spPr/>
        <p:txBody>
          <a:bodyPr/>
          <a:lstStyle/>
          <a:p>
            <a:fld id="{5C9B7B94-BBD7-484C-8161-049A9BF2AAF1}" type="datetime1">
              <a:rPr lang="fr-FR" smtClean="0"/>
              <a:t>17/11/2023</a:t>
            </a:fld>
            <a:endParaRPr lang="fr-FR"/>
          </a:p>
        </p:txBody>
      </p:sp>
      <p:sp>
        <p:nvSpPr>
          <p:cNvPr id="8" name="Espace réservé du pied de page 7">
            <a:extLst>
              <a:ext uri="{FF2B5EF4-FFF2-40B4-BE49-F238E27FC236}">
                <a16:creationId xmlns:a16="http://schemas.microsoft.com/office/drawing/2014/main" id="{F18E149B-02B6-4AEA-83D7-F91169458F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01360DF-8D17-41C1-B8C6-09854FB9F2A6}"/>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342933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64BFBF-9D66-4A12-B266-F7017749BF8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227EAC2-602E-4BD3-92F5-708228116338}"/>
              </a:ext>
            </a:extLst>
          </p:cNvPr>
          <p:cNvSpPr>
            <a:spLocks noGrp="1"/>
          </p:cNvSpPr>
          <p:nvPr>
            <p:ph type="dt" sz="half" idx="10"/>
          </p:nvPr>
        </p:nvSpPr>
        <p:spPr/>
        <p:txBody>
          <a:bodyPr/>
          <a:lstStyle/>
          <a:p>
            <a:fld id="{4CD6E653-4EE8-4A5C-9141-E2C010C5B3CF}" type="datetime1">
              <a:rPr lang="fr-FR" smtClean="0"/>
              <a:t>17/11/2023</a:t>
            </a:fld>
            <a:endParaRPr lang="fr-FR"/>
          </a:p>
        </p:txBody>
      </p:sp>
      <p:sp>
        <p:nvSpPr>
          <p:cNvPr id="4" name="Espace réservé du pied de page 3">
            <a:extLst>
              <a:ext uri="{FF2B5EF4-FFF2-40B4-BE49-F238E27FC236}">
                <a16:creationId xmlns:a16="http://schemas.microsoft.com/office/drawing/2014/main" id="{5FD3A767-B893-4205-8BBB-A6FDB5AA4A7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BD2F1DB-6EB2-4717-901B-B89CC2F46D03}"/>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303704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8D3BDDB-9BBB-440B-B6EB-2D5E6E94802E}"/>
              </a:ext>
            </a:extLst>
          </p:cNvPr>
          <p:cNvSpPr>
            <a:spLocks noGrp="1"/>
          </p:cNvSpPr>
          <p:nvPr>
            <p:ph type="dt" sz="half" idx="10"/>
          </p:nvPr>
        </p:nvSpPr>
        <p:spPr/>
        <p:txBody>
          <a:bodyPr/>
          <a:lstStyle/>
          <a:p>
            <a:fld id="{C4C9F228-19E3-4A1C-A132-31A225364EB1}" type="datetime1">
              <a:rPr lang="fr-FR" smtClean="0"/>
              <a:t>17/11/2023</a:t>
            </a:fld>
            <a:endParaRPr lang="fr-FR"/>
          </a:p>
        </p:txBody>
      </p:sp>
      <p:sp>
        <p:nvSpPr>
          <p:cNvPr id="3" name="Espace réservé du pied de page 2">
            <a:extLst>
              <a:ext uri="{FF2B5EF4-FFF2-40B4-BE49-F238E27FC236}">
                <a16:creationId xmlns:a16="http://schemas.microsoft.com/office/drawing/2014/main" id="{3D606FD9-3AA5-4813-8E9D-E3FECF648A3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6452A79-CC79-4116-B2F4-AE7F5A8E9C1C}"/>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393175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187120-B2A3-4390-B168-267B494EE5D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220FB3F-8DF2-42E4-AB63-5138687536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3FEC3CA-6321-499B-8291-C6373FCB3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4D73E9A-105E-4090-A438-03F75CCCC349}"/>
              </a:ext>
            </a:extLst>
          </p:cNvPr>
          <p:cNvSpPr>
            <a:spLocks noGrp="1"/>
          </p:cNvSpPr>
          <p:nvPr>
            <p:ph type="dt" sz="half" idx="10"/>
          </p:nvPr>
        </p:nvSpPr>
        <p:spPr/>
        <p:txBody>
          <a:bodyPr/>
          <a:lstStyle/>
          <a:p>
            <a:fld id="{55ADED08-0743-4244-A599-A79E0AB7C441}" type="datetime1">
              <a:rPr lang="fr-FR" smtClean="0"/>
              <a:t>17/11/2023</a:t>
            </a:fld>
            <a:endParaRPr lang="fr-FR"/>
          </a:p>
        </p:txBody>
      </p:sp>
      <p:sp>
        <p:nvSpPr>
          <p:cNvPr id="6" name="Espace réservé du pied de page 5">
            <a:extLst>
              <a:ext uri="{FF2B5EF4-FFF2-40B4-BE49-F238E27FC236}">
                <a16:creationId xmlns:a16="http://schemas.microsoft.com/office/drawing/2014/main" id="{E2B8DDF0-9BED-4125-9AE3-30531318400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389F5F5-6EB3-418A-837D-640C7FB66B66}"/>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65706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D9079-2E89-4CE3-B4E6-7F0B8126E7D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A50CC72-5A86-40C9-80F5-022719A617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DDA777E-699F-442A-A68C-4BBFFD605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240C3A8-F108-464A-887C-B509E1A48F1A}"/>
              </a:ext>
            </a:extLst>
          </p:cNvPr>
          <p:cNvSpPr>
            <a:spLocks noGrp="1"/>
          </p:cNvSpPr>
          <p:nvPr>
            <p:ph type="dt" sz="half" idx="10"/>
          </p:nvPr>
        </p:nvSpPr>
        <p:spPr/>
        <p:txBody>
          <a:bodyPr/>
          <a:lstStyle/>
          <a:p>
            <a:fld id="{ED2FA599-FFCD-4468-9CAB-4CB90F1E7168}" type="datetime1">
              <a:rPr lang="fr-FR" smtClean="0"/>
              <a:t>17/11/2023</a:t>
            </a:fld>
            <a:endParaRPr lang="fr-FR"/>
          </a:p>
        </p:txBody>
      </p:sp>
      <p:sp>
        <p:nvSpPr>
          <p:cNvPr id="6" name="Espace réservé du pied de page 5">
            <a:extLst>
              <a:ext uri="{FF2B5EF4-FFF2-40B4-BE49-F238E27FC236}">
                <a16:creationId xmlns:a16="http://schemas.microsoft.com/office/drawing/2014/main" id="{FAA23A7C-AB38-45DC-B52F-6DDA4ABE44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0AB305-23F5-43BA-99C7-40D818358783}"/>
              </a:ext>
            </a:extLst>
          </p:cNvPr>
          <p:cNvSpPr>
            <a:spLocks noGrp="1"/>
          </p:cNvSpPr>
          <p:nvPr>
            <p:ph type="sldNum" sz="quarter" idx="12"/>
          </p:nvPr>
        </p:nvSpPr>
        <p:spPr/>
        <p:txBody>
          <a:bodyPr/>
          <a:lstStyle/>
          <a:p>
            <a:fld id="{1F089995-162A-4009-B631-F9FB3D9881EC}" type="slidenum">
              <a:rPr lang="fr-FR" smtClean="0"/>
              <a:t>‹N°›</a:t>
            </a:fld>
            <a:endParaRPr lang="fr-FR"/>
          </a:p>
        </p:txBody>
      </p:sp>
    </p:spTree>
    <p:extLst>
      <p:ext uri="{BB962C8B-B14F-4D97-AF65-F5344CB8AC3E}">
        <p14:creationId xmlns:p14="http://schemas.microsoft.com/office/powerpoint/2010/main" val="14568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1F6B52B-7881-4E76-A3B5-2F854A4735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30F2FFF-21B1-4432-BE15-E1495086CF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ACB95E-2C96-4BAA-BA9F-DAD7BA57D4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CF0F7-BDC7-433E-A399-E889E82CD4FE}" type="datetime1">
              <a:rPr lang="fr-FR" smtClean="0"/>
              <a:t>17/11/2023</a:t>
            </a:fld>
            <a:endParaRPr lang="fr-FR"/>
          </a:p>
        </p:txBody>
      </p:sp>
      <p:sp>
        <p:nvSpPr>
          <p:cNvPr id="5" name="Espace réservé du pied de page 4">
            <a:extLst>
              <a:ext uri="{FF2B5EF4-FFF2-40B4-BE49-F238E27FC236}">
                <a16:creationId xmlns:a16="http://schemas.microsoft.com/office/drawing/2014/main" id="{96266EEB-049F-42A9-AC70-B699596122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35FC08C-F44D-4906-AB8E-4205610BAE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89995-162A-4009-B631-F9FB3D9881EC}" type="slidenum">
              <a:rPr lang="fr-FR" smtClean="0"/>
              <a:t>‹N°›</a:t>
            </a:fld>
            <a:endParaRPr lang="fr-FR"/>
          </a:p>
        </p:txBody>
      </p:sp>
    </p:spTree>
    <p:extLst>
      <p:ext uri="{BB962C8B-B14F-4D97-AF65-F5344CB8AC3E}">
        <p14:creationId xmlns:p14="http://schemas.microsoft.com/office/powerpoint/2010/main" val="3698705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2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F2B3A052-D485-4E66-9F7B-CF69C8EAACA9}"/>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4600" dirty="0">
                <a:solidFill>
                  <a:schemeClr val="bg1">
                    <a:lumMod val="95000"/>
                    <a:lumOff val="5000"/>
                  </a:schemeClr>
                </a:solidFill>
              </a:rPr>
              <a:t>BILAN PLAN HIVER 2022-23</a:t>
            </a:r>
            <a:br>
              <a:rPr lang="en-US" sz="4600" dirty="0">
                <a:solidFill>
                  <a:schemeClr val="bg1">
                    <a:lumMod val="95000"/>
                    <a:lumOff val="5000"/>
                  </a:schemeClr>
                </a:solidFill>
              </a:rPr>
            </a:br>
            <a:br>
              <a:rPr lang="en-US" sz="4600" dirty="0">
                <a:solidFill>
                  <a:schemeClr val="bg1">
                    <a:lumMod val="95000"/>
                    <a:lumOff val="5000"/>
                  </a:schemeClr>
                </a:solidFill>
              </a:rPr>
            </a:br>
            <a:r>
              <a:rPr lang="en-US" sz="4600" dirty="0">
                <a:solidFill>
                  <a:schemeClr val="bg1">
                    <a:lumMod val="95000"/>
                    <a:lumOff val="5000"/>
                  </a:schemeClr>
                </a:solidFill>
              </a:rPr>
              <a:t>SIAO11</a:t>
            </a:r>
            <a:br>
              <a:rPr lang="en-US" sz="4600" dirty="0">
                <a:solidFill>
                  <a:schemeClr val="bg1">
                    <a:lumMod val="95000"/>
                    <a:lumOff val="5000"/>
                  </a:schemeClr>
                </a:solidFill>
              </a:rPr>
            </a:br>
            <a:r>
              <a:rPr lang="en-US" sz="4600" dirty="0">
                <a:solidFill>
                  <a:schemeClr val="bg1">
                    <a:lumMod val="95000"/>
                    <a:lumOff val="5000"/>
                  </a:schemeClr>
                </a:solidFill>
              </a:rPr>
              <a:t>-</a:t>
            </a:r>
            <a:br>
              <a:rPr lang="en-US" sz="4600" dirty="0">
                <a:solidFill>
                  <a:schemeClr val="bg1">
                    <a:lumMod val="95000"/>
                    <a:lumOff val="5000"/>
                  </a:schemeClr>
                </a:solidFill>
              </a:rPr>
            </a:br>
            <a:r>
              <a:rPr lang="en-US" sz="4600" dirty="0">
                <a:solidFill>
                  <a:schemeClr val="bg1">
                    <a:lumMod val="95000"/>
                    <a:lumOff val="5000"/>
                  </a:schemeClr>
                </a:solidFill>
              </a:rPr>
              <a:t>Du 1</a:t>
            </a:r>
            <a:r>
              <a:rPr lang="en-US" sz="4600" baseline="30000" dirty="0">
                <a:solidFill>
                  <a:schemeClr val="bg1">
                    <a:lumMod val="95000"/>
                    <a:lumOff val="5000"/>
                  </a:schemeClr>
                </a:solidFill>
              </a:rPr>
              <a:t>er</a:t>
            </a:r>
            <a:r>
              <a:rPr lang="en-US" sz="4600" dirty="0">
                <a:solidFill>
                  <a:schemeClr val="bg1">
                    <a:lumMod val="95000"/>
                    <a:lumOff val="5000"/>
                  </a:schemeClr>
                </a:solidFill>
              </a:rPr>
              <a:t> Novembre 2022 au </a:t>
            </a:r>
            <a:br>
              <a:rPr lang="en-US" sz="4600" dirty="0">
                <a:solidFill>
                  <a:schemeClr val="bg1">
                    <a:lumMod val="95000"/>
                    <a:lumOff val="5000"/>
                  </a:schemeClr>
                </a:solidFill>
              </a:rPr>
            </a:br>
            <a:r>
              <a:rPr lang="en-US" sz="4600" dirty="0">
                <a:solidFill>
                  <a:schemeClr val="bg1">
                    <a:lumMod val="95000"/>
                    <a:lumOff val="5000"/>
                  </a:schemeClr>
                </a:solidFill>
              </a:rPr>
              <a:t>31 Mars 2023</a:t>
            </a:r>
          </a:p>
        </p:txBody>
      </p:sp>
      <p:sp>
        <p:nvSpPr>
          <p:cNvPr id="4" name="Espace réservé du numéro de diapositive 3">
            <a:extLst>
              <a:ext uri="{FF2B5EF4-FFF2-40B4-BE49-F238E27FC236}">
                <a16:creationId xmlns:a16="http://schemas.microsoft.com/office/drawing/2014/main" id="{0FFC5473-0B68-4912-9826-05F40638903C}"/>
              </a:ext>
            </a:extLst>
          </p:cNvPr>
          <p:cNvSpPr>
            <a:spLocks noGrp="1"/>
          </p:cNvSpPr>
          <p:nvPr>
            <p:ph type="sldNum" sz="quarter" idx="12"/>
          </p:nvPr>
        </p:nvSpPr>
        <p:spPr>
          <a:xfrm>
            <a:off x="11000232" y="6108192"/>
            <a:ext cx="548640" cy="548640"/>
          </a:xfrm>
          <a:prstGeom prst="ellipse">
            <a:avLst/>
          </a:prstGeom>
          <a:solidFill>
            <a:srgbClr val="7F7F7F"/>
          </a:solidFill>
        </p:spPr>
        <p:txBody>
          <a:bodyPr vert="horz" lIns="91440" tIns="45720" rIns="91440" bIns="45720" rtlCol="0" anchor="ctr">
            <a:normAutofit/>
          </a:bodyPr>
          <a:lstStyle/>
          <a:p>
            <a:pPr algn="ctr" defTabSz="457200">
              <a:spcAft>
                <a:spcPts val="600"/>
              </a:spcAft>
            </a:pPr>
            <a:fld id="{1F089995-162A-4009-B631-F9FB3D9881EC}" type="slidenum">
              <a:rPr lang="en-US" sz="1500">
                <a:solidFill>
                  <a:srgbClr val="FFFFFF"/>
                </a:solidFill>
              </a:rPr>
              <a:pPr algn="ctr" defTabSz="457200">
                <a:spcAft>
                  <a:spcPts val="600"/>
                </a:spcAft>
              </a:pPr>
              <a:t>1</a:t>
            </a:fld>
            <a:endParaRPr lang="en-US" sz="1500">
              <a:solidFill>
                <a:srgbClr val="FFFFFF"/>
              </a:solidFill>
            </a:endParaRPr>
          </a:p>
        </p:txBody>
      </p:sp>
    </p:spTree>
    <p:extLst>
      <p:ext uri="{BB962C8B-B14F-4D97-AF65-F5344CB8AC3E}">
        <p14:creationId xmlns:p14="http://schemas.microsoft.com/office/powerpoint/2010/main" val="279358777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2A7D0-DB09-4EBA-8D52-E6A5934B6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70BD8A78-DF0B-48CD-9C2F-B806C426E702}"/>
              </a:ext>
            </a:extLst>
          </p:cNvPr>
          <p:cNvSpPr>
            <a:spLocks noGrp="1"/>
          </p:cNvSpPr>
          <p:nvPr>
            <p:ph type="ctrTitle"/>
          </p:nvPr>
        </p:nvSpPr>
        <p:spPr>
          <a:xfrm>
            <a:off x="1158240" y="1122363"/>
            <a:ext cx="6339840" cy="2387600"/>
          </a:xfrm>
        </p:spPr>
        <p:txBody>
          <a:bodyPr>
            <a:normAutofit/>
          </a:bodyPr>
          <a:lstStyle/>
          <a:p>
            <a:pPr algn="l"/>
            <a:r>
              <a:rPr lang="fr-FR" sz="5100" dirty="0">
                <a:solidFill>
                  <a:schemeClr val="tx1">
                    <a:lumMod val="85000"/>
                    <a:lumOff val="15000"/>
                  </a:schemeClr>
                </a:solidFill>
              </a:rPr>
              <a:t>Données SIAO11 / 115 – </a:t>
            </a:r>
            <a:br>
              <a:rPr lang="fr-FR" sz="5100" dirty="0">
                <a:solidFill>
                  <a:schemeClr val="tx1">
                    <a:lumMod val="85000"/>
                    <a:lumOff val="15000"/>
                  </a:schemeClr>
                </a:solidFill>
              </a:rPr>
            </a:br>
            <a:r>
              <a:rPr lang="fr-FR" sz="5100" dirty="0">
                <a:solidFill>
                  <a:schemeClr val="tx1">
                    <a:lumMod val="85000"/>
                    <a:lumOff val="15000"/>
                  </a:schemeClr>
                </a:solidFill>
              </a:rPr>
              <a:t>Croix Rouge</a:t>
            </a:r>
          </a:p>
        </p:txBody>
      </p:sp>
      <p:cxnSp>
        <p:nvCxnSpPr>
          <p:cNvPr id="13" name="Straight Connector 12">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8482FDCF-45F3-40F1-8751-19B7AFB3C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Espace réservé du numéro de diapositive 3">
            <a:extLst>
              <a:ext uri="{FF2B5EF4-FFF2-40B4-BE49-F238E27FC236}">
                <a16:creationId xmlns:a16="http://schemas.microsoft.com/office/drawing/2014/main" id="{734C069B-8B30-41BB-859D-DF4D62A324CE}"/>
              </a:ext>
            </a:extLst>
          </p:cNvPr>
          <p:cNvSpPr>
            <a:spLocks noGrp="1"/>
          </p:cNvSpPr>
          <p:nvPr>
            <p:ph type="sldNum" sz="quarter" idx="12"/>
          </p:nvPr>
        </p:nvSpPr>
        <p:spPr>
          <a:xfrm>
            <a:off x="11082528" y="6356350"/>
            <a:ext cx="365760" cy="365125"/>
          </a:xfrm>
          <a:prstGeom prst="ellipse">
            <a:avLst/>
          </a:prstGeom>
          <a:solidFill>
            <a:srgbClr val="3F3F3F"/>
          </a:solidFill>
        </p:spPr>
        <p:txBody>
          <a:bodyPr>
            <a:normAutofit fontScale="55000" lnSpcReduction="20000"/>
          </a:bodyPr>
          <a:lstStyle/>
          <a:p>
            <a:pPr algn="ctr">
              <a:lnSpc>
                <a:spcPct val="90000"/>
              </a:lnSpc>
              <a:spcAft>
                <a:spcPts val="600"/>
              </a:spcAft>
            </a:pPr>
            <a:fld id="{1F089995-162A-4009-B631-F9FB3D9881EC}" type="slidenum">
              <a:rPr lang="fr-FR">
                <a:solidFill>
                  <a:srgbClr val="FFFFFF"/>
                </a:solidFill>
              </a:rPr>
              <a:pPr algn="ctr">
                <a:lnSpc>
                  <a:spcPct val="90000"/>
                </a:lnSpc>
                <a:spcAft>
                  <a:spcPts val="600"/>
                </a:spcAft>
              </a:pPr>
              <a:t>10</a:t>
            </a:fld>
            <a:endParaRPr lang="fr-FR">
              <a:solidFill>
                <a:srgbClr val="FFFFFF"/>
              </a:solidFill>
            </a:endParaRPr>
          </a:p>
        </p:txBody>
      </p:sp>
    </p:spTree>
    <p:extLst>
      <p:ext uri="{BB962C8B-B14F-4D97-AF65-F5344CB8AC3E}">
        <p14:creationId xmlns:p14="http://schemas.microsoft.com/office/powerpoint/2010/main" val="3524012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67E5BA-0E83-41E3-BFE2-FE4436BAC861}"/>
              </a:ext>
            </a:extLst>
          </p:cNvPr>
          <p:cNvSpPr>
            <a:spLocks noGrp="1"/>
          </p:cNvSpPr>
          <p:nvPr>
            <p:ph type="title"/>
          </p:nvPr>
        </p:nvSpPr>
        <p:spPr>
          <a:xfrm>
            <a:off x="838200" y="365125"/>
            <a:ext cx="10515600" cy="686435"/>
          </a:xfrm>
          <a:solidFill>
            <a:schemeClr val="accent5">
              <a:lumMod val="40000"/>
              <a:lumOff val="60000"/>
            </a:schemeClr>
          </a:solidFill>
        </p:spPr>
        <p:txBody>
          <a:bodyPr>
            <a:normAutofit/>
          </a:bodyPr>
          <a:lstStyle/>
          <a:p>
            <a:pPr algn="ctr"/>
            <a:r>
              <a:rPr lang="fr-FR" sz="3200" dirty="0"/>
              <a:t>Nombre de personnes signalées par mois</a:t>
            </a:r>
          </a:p>
        </p:txBody>
      </p:sp>
      <p:graphicFrame>
        <p:nvGraphicFramePr>
          <p:cNvPr id="6" name="Espace réservé du contenu 5">
            <a:extLst>
              <a:ext uri="{FF2B5EF4-FFF2-40B4-BE49-F238E27FC236}">
                <a16:creationId xmlns:a16="http://schemas.microsoft.com/office/drawing/2014/main" id="{AF0FB166-CC86-4B2D-AC64-F54263380718}"/>
              </a:ext>
            </a:extLst>
          </p:cNvPr>
          <p:cNvGraphicFramePr>
            <a:graphicFrameLocks noGrp="1"/>
          </p:cNvGraphicFramePr>
          <p:nvPr>
            <p:ph idx="1"/>
            <p:extLst>
              <p:ext uri="{D42A27DB-BD31-4B8C-83A1-F6EECF244321}">
                <p14:modId xmlns:p14="http://schemas.microsoft.com/office/powerpoint/2010/main" val="3703295715"/>
              </p:ext>
            </p:extLst>
          </p:nvPr>
        </p:nvGraphicFramePr>
        <p:xfrm>
          <a:off x="838199" y="1371600"/>
          <a:ext cx="7623875" cy="4805363"/>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a:extLst>
              <a:ext uri="{FF2B5EF4-FFF2-40B4-BE49-F238E27FC236}">
                <a16:creationId xmlns:a16="http://schemas.microsoft.com/office/drawing/2014/main" id="{1603C152-80B5-46B9-8A49-4EBFC6B16A2E}"/>
              </a:ext>
            </a:extLst>
          </p:cNvPr>
          <p:cNvSpPr txBox="1"/>
          <p:nvPr/>
        </p:nvSpPr>
        <p:spPr>
          <a:xfrm>
            <a:off x="8610600" y="2537460"/>
            <a:ext cx="3265170" cy="923330"/>
          </a:xfrm>
          <a:prstGeom prst="rect">
            <a:avLst/>
          </a:prstGeom>
          <a:noFill/>
        </p:spPr>
        <p:txBody>
          <a:bodyPr wrap="square" rtlCol="0">
            <a:spAutoFit/>
          </a:bodyPr>
          <a:lstStyle/>
          <a:p>
            <a:r>
              <a:rPr lang="fr-FR" b="1" dirty="0"/>
              <a:t>Observations:</a:t>
            </a:r>
            <a:r>
              <a:rPr lang="fr-FR" dirty="0"/>
              <a:t> 40 personnes ont été signalées par le SIAO-115 à la Croix-Rouge, soit 34 appels.</a:t>
            </a:r>
          </a:p>
        </p:txBody>
      </p:sp>
      <p:sp>
        <p:nvSpPr>
          <p:cNvPr id="8" name="Espace réservé du numéro de diapositive 7">
            <a:extLst>
              <a:ext uri="{FF2B5EF4-FFF2-40B4-BE49-F238E27FC236}">
                <a16:creationId xmlns:a16="http://schemas.microsoft.com/office/drawing/2014/main" id="{ABAC1C13-F40F-409A-A6E5-631BEC51D77D}"/>
              </a:ext>
            </a:extLst>
          </p:cNvPr>
          <p:cNvSpPr>
            <a:spLocks noGrp="1"/>
          </p:cNvSpPr>
          <p:nvPr>
            <p:ph type="sldNum" sz="quarter" idx="12"/>
          </p:nvPr>
        </p:nvSpPr>
        <p:spPr/>
        <p:txBody>
          <a:bodyPr/>
          <a:lstStyle/>
          <a:p>
            <a:fld id="{1F089995-162A-4009-B631-F9FB3D9881EC}" type="slidenum">
              <a:rPr lang="fr-FR" smtClean="0"/>
              <a:t>11</a:t>
            </a:fld>
            <a:endParaRPr lang="fr-FR"/>
          </a:p>
        </p:txBody>
      </p:sp>
    </p:spTree>
    <p:extLst>
      <p:ext uri="{BB962C8B-B14F-4D97-AF65-F5344CB8AC3E}">
        <p14:creationId xmlns:p14="http://schemas.microsoft.com/office/powerpoint/2010/main" val="84081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CBF2A9-7C80-4B14-92EF-A3ACFA2B169E}"/>
              </a:ext>
            </a:extLst>
          </p:cNvPr>
          <p:cNvSpPr>
            <a:spLocks noGrp="1"/>
          </p:cNvSpPr>
          <p:nvPr>
            <p:ph type="title"/>
          </p:nvPr>
        </p:nvSpPr>
        <p:spPr>
          <a:xfrm>
            <a:off x="838200" y="365125"/>
            <a:ext cx="10515600" cy="663575"/>
          </a:xfrm>
          <a:solidFill>
            <a:schemeClr val="accent5">
              <a:lumMod val="40000"/>
              <a:lumOff val="60000"/>
            </a:schemeClr>
          </a:solidFill>
        </p:spPr>
        <p:txBody>
          <a:bodyPr>
            <a:normAutofit/>
          </a:bodyPr>
          <a:lstStyle/>
          <a:p>
            <a:pPr algn="ctr"/>
            <a:r>
              <a:rPr lang="fr-FR" sz="3200" dirty="0"/>
              <a:t>Demande formulée </a:t>
            </a:r>
            <a:r>
              <a:rPr lang="fr-FR" sz="3200"/>
              <a:t>auprès de la </a:t>
            </a:r>
            <a:r>
              <a:rPr lang="fr-FR" sz="3200" dirty="0"/>
              <a:t>Croix Rouge</a:t>
            </a:r>
          </a:p>
        </p:txBody>
      </p:sp>
      <p:graphicFrame>
        <p:nvGraphicFramePr>
          <p:cNvPr id="6" name="Espace réservé du contenu 5">
            <a:extLst>
              <a:ext uri="{FF2B5EF4-FFF2-40B4-BE49-F238E27FC236}">
                <a16:creationId xmlns:a16="http://schemas.microsoft.com/office/drawing/2014/main" id="{73B5706C-572C-44F3-9C4F-973D3C8225F4}"/>
              </a:ext>
            </a:extLst>
          </p:cNvPr>
          <p:cNvGraphicFramePr>
            <a:graphicFrameLocks noGrp="1"/>
          </p:cNvGraphicFramePr>
          <p:nvPr>
            <p:ph idx="1"/>
            <p:extLst>
              <p:ext uri="{D42A27DB-BD31-4B8C-83A1-F6EECF244321}">
                <p14:modId xmlns:p14="http://schemas.microsoft.com/office/powerpoint/2010/main" val="997855133"/>
              </p:ext>
            </p:extLst>
          </p:nvPr>
        </p:nvGraphicFramePr>
        <p:xfrm>
          <a:off x="525779" y="1417320"/>
          <a:ext cx="7366636" cy="5154930"/>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a:extLst>
              <a:ext uri="{FF2B5EF4-FFF2-40B4-BE49-F238E27FC236}">
                <a16:creationId xmlns:a16="http://schemas.microsoft.com/office/drawing/2014/main" id="{723BF5EC-F1F3-4E3C-A208-16003208C396}"/>
              </a:ext>
            </a:extLst>
          </p:cNvPr>
          <p:cNvSpPr txBox="1"/>
          <p:nvPr/>
        </p:nvSpPr>
        <p:spPr>
          <a:xfrm>
            <a:off x="7892415" y="2341245"/>
            <a:ext cx="3966210" cy="1200329"/>
          </a:xfrm>
          <a:prstGeom prst="rect">
            <a:avLst/>
          </a:prstGeom>
          <a:noFill/>
        </p:spPr>
        <p:txBody>
          <a:bodyPr wrap="square" rtlCol="0">
            <a:spAutoFit/>
          </a:bodyPr>
          <a:lstStyle/>
          <a:p>
            <a:r>
              <a:rPr lang="fr-FR" b="1" dirty="0"/>
              <a:t>Observations: </a:t>
            </a:r>
            <a:r>
              <a:rPr lang="fr-FR" dirty="0"/>
              <a:t>34 demandes de prestations ont été réalisées.</a:t>
            </a:r>
          </a:p>
          <a:p>
            <a:endParaRPr lang="fr-FR" dirty="0"/>
          </a:p>
          <a:p>
            <a:endParaRPr lang="fr-FR" dirty="0"/>
          </a:p>
        </p:txBody>
      </p:sp>
      <p:sp>
        <p:nvSpPr>
          <p:cNvPr id="8" name="Espace réservé du numéro de diapositive 7">
            <a:extLst>
              <a:ext uri="{FF2B5EF4-FFF2-40B4-BE49-F238E27FC236}">
                <a16:creationId xmlns:a16="http://schemas.microsoft.com/office/drawing/2014/main" id="{4D6A522F-F3EE-4434-8C8A-E83B081F5839}"/>
              </a:ext>
            </a:extLst>
          </p:cNvPr>
          <p:cNvSpPr>
            <a:spLocks noGrp="1"/>
          </p:cNvSpPr>
          <p:nvPr>
            <p:ph type="sldNum" sz="quarter" idx="12"/>
          </p:nvPr>
        </p:nvSpPr>
        <p:spPr/>
        <p:txBody>
          <a:bodyPr/>
          <a:lstStyle/>
          <a:p>
            <a:fld id="{1F089995-162A-4009-B631-F9FB3D9881EC}" type="slidenum">
              <a:rPr lang="fr-FR" smtClean="0"/>
              <a:t>12</a:t>
            </a:fld>
            <a:endParaRPr lang="fr-FR"/>
          </a:p>
        </p:txBody>
      </p:sp>
    </p:spTree>
    <p:extLst>
      <p:ext uri="{BB962C8B-B14F-4D97-AF65-F5344CB8AC3E}">
        <p14:creationId xmlns:p14="http://schemas.microsoft.com/office/powerpoint/2010/main" val="2475617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1B0A29E-37DE-4BDB-8A60-E4864435B578}"/>
              </a:ext>
            </a:extLst>
          </p:cNvPr>
          <p:cNvSpPr>
            <a:spLocks noGrp="1"/>
          </p:cNvSpPr>
          <p:nvPr>
            <p:ph type="ctrTitle"/>
          </p:nvPr>
        </p:nvSpPr>
        <p:spPr>
          <a:xfrm>
            <a:off x="740749" y="963877"/>
            <a:ext cx="3494362" cy="4930246"/>
          </a:xfrm>
        </p:spPr>
        <p:txBody>
          <a:bodyPr vert="horz" lIns="91440" tIns="45720" rIns="91440" bIns="45720" rtlCol="0" anchor="ctr">
            <a:normAutofit/>
          </a:bodyPr>
          <a:lstStyle/>
          <a:p>
            <a:pPr algn="r"/>
            <a:r>
              <a:rPr lang="en-US" sz="4400" kern="1200" dirty="0" err="1">
                <a:latin typeface="+mj-lt"/>
                <a:ea typeface="+mj-ea"/>
                <a:cs typeface="+mj-cs"/>
              </a:rPr>
              <a:t>Bilan</a:t>
            </a:r>
            <a:r>
              <a:rPr lang="en-US" sz="4400" kern="1200" dirty="0">
                <a:latin typeface="+mj-lt"/>
                <a:ea typeface="+mj-ea"/>
                <a:cs typeface="+mj-cs"/>
              </a:rPr>
              <a:t> </a:t>
            </a:r>
            <a:r>
              <a:rPr lang="en-US" sz="4400" kern="1200" dirty="0" err="1">
                <a:latin typeface="+mj-lt"/>
                <a:ea typeface="+mj-ea"/>
                <a:cs typeface="+mj-cs"/>
              </a:rPr>
              <a:t>hivernal</a:t>
            </a:r>
            <a:r>
              <a:rPr lang="en-US" sz="4400" kern="1200" dirty="0">
                <a:latin typeface="+mj-lt"/>
                <a:ea typeface="+mj-ea"/>
                <a:cs typeface="+mj-cs"/>
              </a:rPr>
              <a:t> 2022/2023</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numéro de diapositive 3">
            <a:extLst>
              <a:ext uri="{FF2B5EF4-FFF2-40B4-BE49-F238E27FC236}">
                <a16:creationId xmlns:a16="http://schemas.microsoft.com/office/drawing/2014/main" id="{B947976A-C203-41DE-ACC7-933A98335A61}"/>
              </a:ext>
            </a:extLst>
          </p:cNvPr>
          <p:cNvSpPr>
            <a:spLocks noGrp="1"/>
          </p:cNvSpPr>
          <p:nvPr>
            <p:ph type="sldNum" sz="quarter" idx="12"/>
          </p:nvPr>
        </p:nvSpPr>
        <p:spPr>
          <a:xfrm>
            <a:off x="10571516" y="6033479"/>
            <a:ext cx="782283" cy="365125"/>
          </a:xfrm>
        </p:spPr>
        <p:txBody>
          <a:bodyPr vert="horz" lIns="91440" tIns="45720" rIns="91440" bIns="45720" rtlCol="0" anchor="ctr">
            <a:normAutofit/>
          </a:bodyPr>
          <a:lstStyle/>
          <a:p>
            <a:pPr>
              <a:spcAft>
                <a:spcPts val="600"/>
              </a:spcAft>
            </a:pPr>
            <a:fld id="{1F089995-162A-4009-B631-F9FB3D9881EC}" type="slidenum">
              <a:rPr lang="en-US" sz="1050">
                <a:solidFill>
                  <a:schemeClr val="tx1">
                    <a:alpha val="80000"/>
                  </a:schemeClr>
                </a:solidFill>
              </a:rPr>
              <a:pPr>
                <a:spcAft>
                  <a:spcPts val="600"/>
                </a:spcAft>
              </a:pPr>
              <a:t>13</a:t>
            </a:fld>
            <a:endParaRPr lang="en-US" sz="1050">
              <a:solidFill>
                <a:schemeClr val="tx1">
                  <a:alpha val="80000"/>
                </a:schemeClr>
              </a:solidFill>
            </a:endParaRPr>
          </a:p>
        </p:txBody>
      </p:sp>
      <p:sp>
        <p:nvSpPr>
          <p:cNvPr id="10" name="Sous-titre 2">
            <a:extLst>
              <a:ext uri="{FF2B5EF4-FFF2-40B4-BE49-F238E27FC236}">
                <a16:creationId xmlns:a16="http://schemas.microsoft.com/office/drawing/2014/main" id="{4E3901A3-5588-40E6-97E7-882965AC47C6}"/>
              </a:ext>
            </a:extLst>
          </p:cNvPr>
          <p:cNvSpPr txBox="1">
            <a:spLocks/>
          </p:cNvSpPr>
          <p:nvPr/>
        </p:nvSpPr>
        <p:spPr>
          <a:xfrm>
            <a:off x="4976031" y="780176"/>
            <a:ext cx="6377769" cy="5253303"/>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00050" indent="-342900" algn="just">
              <a:buFont typeface="Wingdings" panose="05000000000000000000" pitchFamily="2" charset="2"/>
              <a:buChar char="v"/>
            </a:pPr>
            <a:r>
              <a:rPr lang="en-US" sz="1800" dirty="0">
                <a:solidFill>
                  <a:schemeClr val="accent1"/>
                </a:solidFill>
              </a:rPr>
              <a:t>Une Moyenne de plus de 1300 </a:t>
            </a:r>
            <a:r>
              <a:rPr lang="en-US" sz="1800" dirty="0" err="1">
                <a:solidFill>
                  <a:schemeClr val="accent1"/>
                </a:solidFill>
              </a:rPr>
              <a:t>demandes</a:t>
            </a:r>
            <a:r>
              <a:rPr lang="en-US" sz="1800" dirty="0">
                <a:solidFill>
                  <a:schemeClr val="accent1"/>
                </a:solidFill>
              </a:rPr>
              <a:t> 115 par </a:t>
            </a:r>
            <a:r>
              <a:rPr lang="en-US" sz="1800" dirty="0" err="1">
                <a:solidFill>
                  <a:schemeClr val="accent1"/>
                </a:solidFill>
              </a:rPr>
              <a:t>mois</a:t>
            </a:r>
            <a:r>
              <a:rPr lang="en-US" sz="1800" dirty="0">
                <a:solidFill>
                  <a:schemeClr val="accent1"/>
                </a:solidFill>
              </a:rPr>
              <a:t> (+300 par rapport au dernier hiver)</a:t>
            </a:r>
          </a:p>
          <a:p>
            <a:pPr marL="400050" indent="-342900" algn="just">
              <a:buFont typeface="Wingdings" panose="05000000000000000000" pitchFamily="2" charset="2"/>
              <a:buChar char="v"/>
            </a:pPr>
            <a:r>
              <a:rPr lang="en-US" sz="1800" dirty="0">
                <a:solidFill>
                  <a:schemeClr val="accent1"/>
                </a:solidFill>
              </a:rPr>
              <a:t>Absence </a:t>
            </a:r>
            <a:r>
              <a:rPr lang="en-US" sz="1800" dirty="0" err="1">
                <a:solidFill>
                  <a:schemeClr val="accent1"/>
                </a:solidFill>
              </a:rPr>
              <a:t>d’ouverture</a:t>
            </a:r>
            <a:r>
              <a:rPr lang="en-US" sz="1800" dirty="0">
                <a:solidFill>
                  <a:schemeClr val="accent1"/>
                </a:solidFill>
              </a:rPr>
              <a:t> de places </a:t>
            </a:r>
            <a:r>
              <a:rPr lang="en-US" sz="1800" dirty="0" err="1">
                <a:solidFill>
                  <a:schemeClr val="accent1"/>
                </a:solidFill>
              </a:rPr>
              <a:t>d’hébergement</a:t>
            </a:r>
            <a:r>
              <a:rPr lang="en-US" sz="1800" dirty="0">
                <a:solidFill>
                  <a:schemeClr val="accent1"/>
                </a:solidFill>
              </a:rPr>
              <a:t> </a:t>
            </a:r>
            <a:r>
              <a:rPr lang="en-US" sz="1800" dirty="0" err="1">
                <a:solidFill>
                  <a:schemeClr val="accent1"/>
                </a:solidFill>
              </a:rPr>
              <a:t>d’urgence</a:t>
            </a:r>
            <a:r>
              <a:rPr lang="en-US" sz="1800" dirty="0">
                <a:solidFill>
                  <a:schemeClr val="accent1"/>
                </a:solidFill>
              </a:rPr>
              <a:t> (</a:t>
            </a:r>
            <a:r>
              <a:rPr lang="en-US" sz="1800" dirty="0" err="1">
                <a:solidFill>
                  <a:schemeClr val="accent1"/>
                </a:solidFill>
              </a:rPr>
              <a:t>excepté</a:t>
            </a:r>
            <a:r>
              <a:rPr lang="en-US" sz="1800" dirty="0">
                <a:solidFill>
                  <a:schemeClr val="accent1"/>
                </a:solidFill>
              </a:rPr>
              <a:t> 11 à la pate </a:t>
            </a:r>
            <a:r>
              <a:rPr lang="en-US" sz="1800" dirty="0" err="1">
                <a:solidFill>
                  <a:schemeClr val="accent1"/>
                </a:solidFill>
              </a:rPr>
              <a:t>d’oie</a:t>
            </a:r>
            <a:r>
              <a:rPr lang="en-US" sz="1800" dirty="0">
                <a:solidFill>
                  <a:schemeClr val="accent1"/>
                </a:solidFill>
              </a:rPr>
              <a:t>) et saturation du parc </a:t>
            </a:r>
            <a:r>
              <a:rPr lang="en-US" sz="1800" dirty="0" err="1">
                <a:solidFill>
                  <a:schemeClr val="accent1"/>
                </a:solidFill>
              </a:rPr>
              <a:t>existant</a:t>
            </a:r>
            <a:endParaRPr lang="en-US" sz="1800" dirty="0">
              <a:solidFill>
                <a:schemeClr val="accent1"/>
              </a:solidFill>
            </a:endParaRPr>
          </a:p>
          <a:p>
            <a:pPr marL="400050" indent="-342900" algn="just">
              <a:buFont typeface="Wingdings" panose="05000000000000000000" pitchFamily="2" charset="2"/>
              <a:buChar char="v"/>
            </a:pPr>
            <a:r>
              <a:rPr lang="en-US" sz="1800" dirty="0">
                <a:solidFill>
                  <a:schemeClr val="accent1"/>
                </a:solidFill>
              </a:rPr>
              <a:t>Tension </a:t>
            </a:r>
            <a:r>
              <a:rPr lang="en-US" sz="1800" dirty="0" err="1">
                <a:solidFill>
                  <a:schemeClr val="accent1"/>
                </a:solidFill>
              </a:rPr>
              <a:t>liée</a:t>
            </a:r>
            <a:r>
              <a:rPr lang="en-US" sz="1800" dirty="0">
                <a:solidFill>
                  <a:schemeClr val="accent1"/>
                </a:solidFill>
              </a:rPr>
              <a:t> au </a:t>
            </a:r>
            <a:r>
              <a:rPr lang="en-US" sz="1800" dirty="0" err="1">
                <a:solidFill>
                  <a:schemeClr val="accent1"/>
                </a:solidFill>
              </a:rPr>
              <a:t>plafonnement</a:t>
            </a:r>
            <a:r>
              <a:rPr lang="en-US" sz="1800" dirty="0">
                <a:solidFill>
                  <a:schemeClr val="accent1"/>
                </a:solidFill>
              </a:rPr>
              <a:t> des </a:t>
            </a:r>
            <a:r>
              <a:rPr lang="en-US" sz="1800" dirty="0" err="1">
                <a:solidFill>
                  <a:schemeClr val="accent1"/>
                </a:solidFill>
              </a:rPr>
              <a:t>nuitées</a:t>
            </a:r>
            <a:r>
              <a:rPr lang="en-US" sz="1800" dirty="0">
                <a:solidFill>
                  <a:schemeClr val="accent1"/>
                </a:solidFill>
              </a:rPr>
              <a:t> </a:t>
            </a:r>
            <a:r>
              <a:rPr lang="en-US" sz="1800" dirty="0" err="1">
                <a:solidFill>
                  <a:schemeClr val="accent1"/>
                </a:solidFill>
              </a:rPr>
              <a:t>hôtelières</a:t>
            </a:r>
            <a:endParaRPr lang="en-US" sz="1800" dirty="0">
              <a:solidFill>
                <a:schemeClr val="accent1"/>
              </a:solidFill>
            </a:endParaRPr>
          </a:p>
          <a:p>
            <a:pPr marL="400050" indent="-342900" algn="just">
              <a:buFont typeface="Wingdings" panose="05000000000000000000" pitchFamily="2" charset="2"/>
              <a:buChar char="v"/>
            </a:pPr>
            <a:r>
              <a:rPr lang="en-US" sz="1800" dirty="0">
                <a:solidFill>
                  <a:schemeClr val="accent1"/>
                </a:solidFill>
              </a:rPr>
              <a:t>Commission SIAO </a:t>
            </a:r>
            <a:r>
              <a:rPr lang="en-US" sz="1800" dirty="0" err="1">
                <a:solidFill>
                  <a:schemeClr val="accent1"/>
                </a:solidFill>
              </a:rPr>
              <a:t>veille</a:t>
            </a:r>
            <a:r>
              <a:rPr lang="en-US" sz="1800" dirty="0">
                <a:solidFill>
                  <a:schemeClr val="accent1"/>
                </a:solidFill>
              </a:rPr>
              <a:t> sociale: </a:t>
            </a:r>
            <a:r>
              <a:rPr lang="en-US" sz="1800" dirty="0" err="1">
                <a:solidFill>
                  <a:schemeClr val="accent1"/>
                </a:solidFill>
              </a:rPr>
              <a:t>maintenue</a:t>
            </a:r>
            <a:r>
              <a:rPr lang="en-US" sz="1800" dirty="0">
                <a:solidFill>
                  <a:schemeClr val="accent1"/>
                </a:solidFill>
              </a:rPr>
              <a:t> </a:t>
            </a:r>
            <a:r>
              <a:rPr lang="en-US" sz="1800" dirty="0" err="1">
                <a:solidFill>
                  <a:schemeClr val="accent1"/>
                </a:solidFill>
              </a:rPr>
              <a:t>tous</a:t>
            </a:r>
            <a:r>
              <a:rPr lang="en-US" sz="1800" dirty="0">
                <a:solidFill>
                  <a:schemeClr val="accent1"/>
                </a:solidFill>
              </a:rPr>
              <a:t> les </a:t>
            </a:r>
            <a:r>
              <a:rPr lang="en-US" sz="1800" dirty="0" err="1">
                <a:solidFill>
                  <a:schemeClr val="accent1"/>
                </a:solidFill>
              </a:rPr>
              <a:t>mercredis</a:t>
            </a:r>
            <a:r>
              <a:rPr lang="en-US" sz="1800" dirty="0">
                <a:solidFill>
                  <a:schemeClr val="accent1"/>
                </a:solidFill>
              </a:rPr>
              <a:t> pour </a:t>
            </a:r>
            <a:r>
              <a:rPr lang="en-US" sz="1800" dirty="0" err="1">
                <a:solidFill>
                  <a:schemeClr val="accent1"/>
                </a:solidFill>
              </a:rPr>
              <a:t>l’étude</a:t>
            </a:r>
            <a:r>
              <a:rPr lang="en-US" sz="1800" dirty="0">
                <a:solidFill>
                  <a:schemeClr val="accent1"/>
                </a:solidFill>
              </a:rPr>
              <a:t> des situations complexes et le </a:t>
            </a:r>
            <a:r>
              <a:rPr lang="en-US" sz="1800" dirty="0" err="1">
                <a:solidFill>
                  <a:schemeClr val="accent1"/>
                </a:solidFill>
              </a:rPr>
              <a:t>suivi</a:t>
            </a:r>
            <a:r>
              <a:rPr lang="en-US" sz="1800" dirty="0">
                <a:solidFill>
                  <a:schemeClr val="accent1"/>
                </a:solidFill>
              </a:rPr>
              <a:t> des </a:t>
            </a:r>
            <a:r>
              <a:rPr lang="en-US" sz="1800" dirty="0" err="1">
                <a:solidFill>
                  <a:schemeClr val="accent1"/>
                </a:solidFill>
              </a:rPr>
              <a:t>personnes</a:t>
            </a:r>
            <a:r>
              <a:rPr lang="en-US" sz="1800" dirty="0">
                <a:solidFill>
                  <a:schemeClr val="accent1"/>
                </a:solidFill>
              </a:rPr>
              <a:t> </a:t>
            </a:r>
            <a:r>
              <a:rPr lang="en-US" sz="1800" dirty="0" err="1">
                <a:solidFill>
                  <a:schemeClr val="accent1"/>
                </a:solidFill>
              </a:rPr>
              <a:t>prises</a:t>
            </a:r>
            <a:r>
              <a:rPr lang="en-US" sz="1800" dirty="0">
                <a:solidFill>
                  <a:schemeClr val="accent1"/>
                </a:solidFill>
              </a:rPr>
              <a:t> </a:t>
            </a:r>
            <a:r>
              <a:rPr lang="en-US" sz="1800" dirty="0" err="1">
                <a:solidFill>
                  <a:schemeClr val="accent1"/>
                </a:solidFill>
              </a:rPr>
              <a:t>en</a:t>
            </a:r>
            <a:r>
              <a:rPr lang="en-US" sz="1800" dirty="0">
                <a:solidFill>
                  <a:schemeClr val="accent1"/>
                </a:solidFill>
              </a:rPr>
              <a:t> charge à </a:t>
            </a:r>
            <a:r>
              <a:rPr lang="en-US" sz="1800" dirty="0" err="1">
                <a:solidFill>
                  <a:schemeClr val="accent1"/>
                </a:solidFill>
              </a:rPr>
              <a:t>l’hôtel</a:t>
            </a:r>
            <a:endParaRPr lang="en-US" sz="1800" dirty="0">
              <a:solidFill>
                <a:schemeClr val="accent1"/>
              </a:solidFill>
            </a:endParaRPr>
          </a:p>
          <a:p>
            <a:pPr marL="400050" indent="-342900" algn="just">
              <a:buFont typeface="Wingdings" panose="05000000000000000000" pitchFamily="2" charset="2"/>
              <a:buChar char="v"/>
            </a:pPr>
            <a:r>
              <a:rPr lang="en-US" sz="1800" dirty="0">
                <a:solidFill>
                  <a:schemeClr val="accent1"/>
                </a:solidFill>
              </a:rPr>
              <a:t>Réactualisation </a:t>
            </a:r>
            <a:r>
              <a:rPr lang="en-US" sz="1800" dirty="0" err="1">
                <a:solidFill>
                  <a:schemeClr val="accent1"/>
                </a:solidFill>
              </a:rPr>
              <a:t>biannuelle</a:t>
            </a:r>
            <a:r>
              <a:rPr lang="en-US" sz="1800" dirty="0">
                <a:solidFill>
                  <a:schemeClr val="accent1"/>
                </a:solidFill>
              </a:rPr>
              <a:t> du </a:t>
            </a:r>
            <a:r>
              <a:rPr lang="en-US" sz="1800" dirty="0" err="1">
                <a:solidFill>
                  <a:schemeClr val="accent1"/>
                </a:solidFill>
              </a:rPr>
              <a:t>Réseau</a:t>
            </a:r>
            <a:r>
              <a:rPr lang="en-US" sz="1800" dirty="0">
                <a:solidFill>
                  <a:schemeClr val="accent1"/>
                </a:solidFill>
              </a:rPr>
              <a:t> Solidarité par </a:t>
            </a:r>
            <a:r>
              <a:rPr lang="en-US" sz="1800" dirty="0" err="1">
                <a:solidFill>
                  <a:schemeClr val="accent1"/>
                </a:solidFill>
              </a:rPr>
              <a:t>villes</a:t>
            </a:r>
            <a:endParaRPr lang="en-US" sz="1800" dirty="0">
              <a:solidFill>
                <a:schemeClr val="accent1"/>
              </a:solidFill>
            </a:endParaRPr>
          </a:p>
          <a:p>
            <a:pPr marL="857250" lvl="1" indent="-342900" algn="just">
              <a:buFont typeface="Wingdings" panose="05000000000000000000" pitchFamily="2" charset="2"/>
              <a:buChar char="Ø"/>
            </a:pPr>
            <a:r>
              <a:rPr lang="en-US" sz="1400" b="1" dirty="0"/>
              <a:t>Missions: </a:t>
            </a:r>
            <a:r>
              <a:rPr lang="en-US" sz="1400" dirty="0" err="1"/>
              <a:t>Faciliter</a:t>
            </a:r>
            <a:r>
              <a:rPr lang="en-US" sz="1400" dirty="0"/>
              <a:t> la </a:t>
            </a:r>
            <a:r>
              <a:rPr lang="en-US" sz="1400" dirty="0" err="1"/>
              <a:t>connaissance</a:t>
            </a:r>
            <a:r>
              <a:rPr lang="en-US" sz="1400" dirty="0"/>
              <a:t> et </a:t>
            </a:r>
            <a:r>
              <a:rPr lang="en-US" sz="1400" dirty="0" err="1"/>
              <a:t>l’orientation</a:t>
            </a:r>
            <a:r>
              <a:rPr lang="en-US" sz="1400" dirty="0"/>
              <a:t> pour les </a:t>
            </a:r>
            <a:r>
              <a:rPr lang="en-US" sz="1400" dirty="0" err="1"/>
              <a:t>villes</a:t>
            </a:r>
            <a:r>
              <a:rPr lang="en-US" sz="1400" dirty="0"/>
              <a:t> de Carcassonne, Narbonne, Limoux, Castelnaudary </a:t>
            </a:r>
            <a:r>
              <a:rPr lang="en-US" sz="1400" dirty="0" err="1"/>
              <a:t>vers</a:t>
            </a:r>
            <a:r>
              <a:rPr lang="en-US" sz="1400" dirty="0"/>
              <a:t> les associations </a:t>
            </a:r>
            <a:r>
              <a:rPr lang="en-US" sz="1400" dirty="0" err="1"/>
              <a:t>caritatives</a:t>
            </a:r>
            <a:r>
              <a:rPr lang="en-US" sz="1400" dirty="0"/>
              <a:t>.</a:t>
            </a:r>
          </a:p>
          <a:p>
            <a:pPr marL="400050" indent="-342900" algn="just">
              <a:buFont typeface="Wingdings" panose="05000000000000000000" pitchFamily="2" charset="2"/>
              <a:buChar char="v"/>
            </a:pPr>
            <a:r>
              <a:rPr lang="en-US" sz="1800" dirty="0" err="1">
                <a:solidFill>
                  <a:schemeClr val="accent1"/>
                </a:solidFill>
              </a:rPr>
              <a:t>Mobilisation</a:t>
            </a:r>
            <a:r>
              <a:rPr lang="en-US" sz="1800" dirty="0">
                <a:solidFill>
                  <a:schemeClr val="accent1"/>
                </a:solidFill>
              </a:rPr>
              <a:t> du SIAO Insertion/logement pour </a:t>
            </a:r>
            <a:r>
              <a:rPr lang="en-US" sz="1800" dirty="0" err="1">
                <a:solidFill>
                  <a:schemeClr val="accent1"/>
                </a:solidFill>
              </a:rPr>
              <a:t>fluidifier</a:t>
            </a:r>
            <a:r>
              <a:rPr lang="en-US" sz="1800" dirty="0">
                <a:solidFill>
                  <a:schemeClr val="accent1"/>
                </a:solidFill>
              </a:rPr>
              <a:t> les parcours :</a:t>
            </a:r>
          </a:p>
          <a:p>
            <a:pPr marL="57150" algn="just"/>
            <a:r>
              <a:rPr lang="en-US" sz="1400" dirty="0"/>
              <a:t>En 2022: 67 attributions HI/ 116 attributions LA (+30)/ 74 </a:t>
            </a:r>
            <a:r>
              <a:rPr lang="en-US" sz="1400" dirty="0" err="1"/>
              <a:t>baux</a:t>
            </a:r>
            <a:r>
              <a:rPr lang="en-US" sz="1400" dirty="0"/>
              <a:t> </a:t>
            </a:r>
            <a:r>
              <a:rPr lang="en-US" sz="1400" dirty="0" err="1"/>
              <a:t>signés</a:t>
            </a:r>
            <a:r>
              <a:rPr lang="en-US" sz="1400" dirty="0"/>
              <a:t> HLM (+23))</a:t>
            </a:r>
          </a:p>
        </p:txBody>
      </p:sp>
    </p:spTree>
    <p:extLst>
      <p:ext uri="{BB962C8B-B14F-4D97-AF65-F5344CB8AC3E}">
        <p14:creationId xmlns:p14="http://schemas.microsoft.com/office/powerpoint/2010/main" val="224384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2A7D0-DB09-4EBA-8D52-E6A5934B6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978DB47D-9ECD-4150-9170-7EC31C450C2F}"/>
              </a:ext>
            </a:extLst>
          </p:cNvPr>
          <p:cNvSpPr>
            <a:spLocks noGrp="1"/>
          </p:cNvSpPr>
          <p:nvPr>
            <p:ph type="ctrTitle"/>
          </p:nvPr>
        </p:nvSpPr>
        <p:spPr>
          <a:xfrm>
            <a:off x="1158240" y="1122363"/>
            <a:ext cx="6339840" cy="2387600"/>
          </a:xfrm>
        </p:spPr>
        <p:txBody>
          <a:bodyPr>
            <a:normAutofit/>
          </a:bodyPr>
          <a:lstStyle/>
          <a:p>
            <a:pPr algn="l"/>
            <a:r>
              <a:rPr lang="fr-FR" sz="6600">
                <a:solidFill>
                  <a:schemeClr val="tx1">
                    <a:lumMod val="85000"/>
                    <a:lumOff val="15000"/>
                  </a:schemeClr>
                </a:solidFill>
              </a:rPr>
              <a:t>Données SIAO11 / 115 - Urgence </a:t>
            </a:r>
          </a:p>
        </p:txBody>
      </p:sp>
      <p:cxnSp>
        <p:nvCxnSpPr>
          <p:cNvPr id="13" name="Straight Connector 12">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8482FDCF-45F3-40F1-8751-19B7AFB3C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Espace réservé du numéro de diapositive 3">
            <a:extLst>
              <a:ext uri="{FF2B5EF4-FFF2-40B4-BE49-F238E27FC236}">
                <a16:creationId xmlns:a16="http://schemas.microsoft.com/office/drawing/2014/main" id="{C83EE3B1-5CBF-42DA-B80A-76F1A9DD381B}"/>
              </a:ext>
            </a:extLst>
          </p:cNvPr>
          <p:cNvSpPr>
            <a:spLocks noGrp="1"/>
          </p:cNvSpPr>
          <p:nvPr>
            <p:ph type="sldNum" sz="quarter" idx="12"/>
          </p:nvPr>
        </p:nvSpPr>
        <p:spPr>
          <a:xfrm>
            <a:off x="11082528" y="6356350"/>
            <a:ext cx="365760" cy="365125"/>
          </a:xfrm>
          <a:prstGeom prst="ellipse">
            <a:avLst/>
          </a:prstGeom>
          <a:solidFill>
            <a:srgbClr val="3F3F3F"/>
          </a:solidFill>
        </p:spPr>
        <p:txBody>
          <a:bodyPr>
            <a:normAutofit/>
          </a:bodyPr>
          <a:lstStyle/>
          <a:p>
            <a:pPr algn="ctr">
              <a:lnSpc>
                <a:spcPct val="90000"/>
              </a:lnSpc>
              <a:spcAft>
                <a:spcPts val="600"/>
              </a:spcAft>
            </a:pPr>
            <a:fld id="{1F089995-162A-4009-B631-F9FB3D9881EC}" type="slidenum">
              <a:rPr lang="fr-FR">
                <a:solidFill>
                  <a:srgbClr val="FFFFFF"/>
                </a:solidFill>
              </a:rPr>
              <a:pPr algn="ctr">
                <a:lnSpc>
                  <a:spcPct val="90000"/>
                </a:lnSpc>
                <a:spcAft>
                  <a:spcPts val="600"/>
                </a:spcAft>
              </a:pPr>
              <a:t>2</a:t>
            </a:fld>
            <a:endParaRPr lang="fr-FR">
              <a:solidFill>
                <a:srgbClr val="FFFFFF"/>
              </a:solidFill>
            </a:endParaRPr>
          </a:p>
        </p:txBody>
      </p:sp>
    </p:spTree>
    <p:extLst>
      <p:ext uri="{BB962C8B-B14F-4D97-AF65-F5344CB8AC3E}">
        <p14:creationId xmlns:p14="http://schemas.microsoft.com/office/powerpoint/2010/main" val="294991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D7C550-3D02-493C-ACC8-8953D88508DF}"/>
              </a:ext>
            </a:extLst>
          </p:cNvPr>
          <p:cNvSpPr>
            <a:spLocks noGrp="1"/>
          </p:cNvSpPr>
          <p:nvPr>
            <p:ph type="title"/>
          </p:nvPr>
        </p:nvSpPr>
        <p:spPr>
          <a:xfrm>
            <a:off x="838200" y="303643"/>
            <a:ext cx="10515600" cy="705301"/>
          </a:xfrm>
          <a:solidFill>
            <a:schemeClr val="accent5">
              <a:lumMod val="40000"/>
              <a:lumOff val="60000"/>
            </a:schemeClr>
          </a:solidFill>
        </p:spPr>
        <p:txBody>
          <a:bodyPr>
            <a:normAutofit/>
          </a:bodyPr>
          <a:lstStyle/>
          <a:p>
            <a:pPr algn="ctr"/>
            <a:r>
              <a:rPr lang="fr-FR" sz="3200" dirty="0"/>
              <a:t>Répartition des demandes d’hébergement d’urgence</a:t>
            </a:r>
          </a:p>
        </p:txBody>
      </p:sp>
      <p:graphicFrame>
        <p:nvGraphicFramePr>
          <p:cNvPr id="9" name="Espace réservé du contenu 8">
            <a:extLst>
              <a:ext uri="{FF2B5EF4-FFF2-40B4-BE49-F238E27FC236}">
                <a16:creationId xmlns:a16="http://schemas.microsoft.com/office/drawing/2014/main" id="{748D9E69-70A9-4E2E-A702-A4EC3A97A265}"/>
              </a:ext>
            </a:extLst>
          </p:cNvPr>
          <p:cNvGraphicFramePr>
            <a:graphicFrameLocks noGrp="1"/>
          </p:cNvGraphicFramePr>
          <p:nvPr>
            <p:ph sz="half" idx="2"/>
            <p:extLst>
              <p:ext uri="{D42A27DB-BD31-4B8C-83A1-F6EECF244321}">
                <p14:modId xmlns:p14="http://schemas.microsoft.com/office/powerpoint/2010/main" val="3656165367"/>
              </p:ext>
            </p:extLst>
          </p:nvPr>
        </p:nvGraphicFramePr>
        <p:xfrm>
          <a:off x="1083212" y="1969478"/>
          <a:ext cx="9819250" cy="434239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texte 4">
            <a:extLst>
              <a:ext uri="{FF2B5EF4-FFF2-40B4-BE49-F238E27FC236}">
                <a16:creationId xmlns:a16="http://schemas.microsoft.com/office/drawing/2014/main" id="{3A3FDC8E-9A02-44C1-8527-C3D30F463EA9}"/>
              </a:ext>
            </a:extLst>
          </p:cNvPr>
          <p:cNvSpPr>
            <a:spLocks noGrp="1"/>
          </p:cNvSpPr>
          <p:nvPr>
            <p:ph type="body" sz="quarter" idx="3"/>
          </p:nvPr>
        </p:nvSpPr>
        <p:spPr>
          <a:xfrm>
            <a:off x="3164644" y="1450196"/>
            <a:ext cx="5656385" cy="474808"/>
          </a:xfrm>
        </p:spPr>
        <p:txBody>
          <a:bodyPr>
            <a:normAutofit fontScale="85000" lnSpcReduction="10000"/>
          </a:bodyPr>
          <a:lstStyle/>
          <a:p>
            <a:pPr algn="ctr"/>
            <a:r>
              <a:rPr lang="fr-FR" sz="2000" dirty="0"/>
              <a:t>Période du 01/11/2022 au 31/03/2023 : soit 6 558 demandes</a:t>
            </a:r>
          </a:p>
        </p:txBody>
      </p:sp>
      <p:sp>
        <p:nvSpPr>
          <p:cNvPr id="4" name="Espace réservé du numéro de diapositive 3">
            <a:extLst>
              <a:ext uri="{FF2B5EF4-FFF2-40B4-BE49-F238E27FC236}">
                <a16:creationId xmlns:a16="http://schemas.microsoft.com/office/drawing/2014/main" id="{F225A0CE-382D-4675-BD31-2D77E50F4F66}"/>
              </a:ext>
            </a:extLst>
          </p:cNvPr>
          <p:cNvSpPr>
            <a:spLocks noGrp="1"/>
          </p:cNvSpPr>
          <p:nvPr>
            <p:ph type="sldNum" sz="quarter" idx="12"/>
          </p:nvPr>
        </p:nvSpPr>
        <p:spPr/>
        <p:txBody>
          <a:bodyPr/>
          <a:lstStyle/>
          <a:p>
            <a:fld id="{1F089995-162A-4009-B631-F9FB3D9881EC}" type="slidenum">
              <a:rPr lang="fr-FR" smtClean="0"/>
              <a:t>3</a:t>
            </a:fld>
            <a:endParaRPr lang="fr-FR"/>
          </a:p>
        </p:txBody>
      </p:sp>
    </p:spTree>
    <p:extLst>
      <p:ext uri="{BB962C8B-B14F-4D97-AF65-F5344CB8AC3E}">
        <p14:creationId xmlns:p14="http://schemas.microsoft.com/office/powerpoint/2010/main" val="330282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D5CCBD-FD86-4AA6-967C-94FAD7CF0EDA}"/>
              </a:ext>
            </a:extLst>
          </p:cNvPr>
          <p:cNvSpPr>
            <a:spLocks noGrp="1"/>
          </p:cNvSpPr>
          <p:nvPr>
            <p:ph type="title"/>
          </p:nvPr>
        </p:nvSpPr>
        <p:spPr>
          <a:xfrm>
            <a:off x="836610" y="386080"/>
            <a:ext cx="10515600" cy="832643"/>
          </a:xfrm>
          <a:solidFill>
            <a:schemeClr val="accent5">
              <a:lumMod val="40000"/>
              <a:lumOff val="60000"/>
            </a:schemeClr>
          </a:solidFill>
        </p:spPr>
        <p:txBody>
          <a:bodyPr>
            <a:normAutofit/>
          </a:bodyPr>
          <a:lstStyle/>
          <a:p>
            <a:pPr algn="ctr"/>
            <a:r>
              <a:rPr lang="fr-FR" sz="3200" dirty="0"/>
              <a:t>Analyse des orientations positives 115 par type d’hébergement</a:t>
            </a:r>
          </a:p>
        </p:txBody>
      </p:sp>
      <p:graphicFrame>
        <p:nvGraphicFramePr>
          <p:cNvPr id="24" name="Espace réservé du contenu 23">
            <a:extLst>
              <a:ext uri="{FF2B5EF4-FFF2-40B4-BE49-F238E27FC236}">
                <a16:creationId xmlns:a16="http://schemas.microsoft.com/office/drawing/2014/main" id="{0BDB4EE2-742B-4A00-B759-48C5570114C6}"/>
              </a:ext>
            </a:extLst>
          </p:cNvPr>
          <p:cNvGraphicFramePr>
            <a:graphicFrameLocks noGrp="1"/>
          </p:cNvGraphicFramePr>
          <p:nvPr>
            <p:ph sz="quarter" idx="4"/>
            <p:extLst>
              <p:ext uri="{D42A27DB-BD31-4B8C-83A1-F6EECF244321}">
                <p14:modId xmlns:p14="http://schemas.microsoft.com/office/powerpoint/2010/main" val="2065273468"/>
              </p:ext>
            </p:extLst>
          </p:nvPr>
        </p:nvGraphicFramePr>
        <p:xfrm>
          <a:off x="2913654" y="1290151"/>
          <a:ext cx="5904312" cy="4100512"/>
        </p:xfrm>
        <a:graphic>
          <a:graphicData uri="http://schemas.openxmlformats.org/drawingml/2006/chart">
            <c:chart xmlns:c="http://schemas.openxmlformats.org/drawingml/2006/chart" xmlns:r="http://schemas.openxmlformats.org/officeDocument/2006/relationships" r:id="rId2"/>
          </a:graphicData>
        </a:graphic>
      </p:graphicFrame>
      <p:sp>
        <p:nvSpPr>
          <p:cNvPr id="27" name="ZoneTexte 26">
            <a:extLst>
              <a:ext uri="{FF2B5EF4-FFF2-40B4-BE49-F238E27FC236}">
                <a16:creationId xmlns:a16="http://schemas.microsoft.com/office/drawing/2014/main" id="{A7B50947-58A4-489E-8A5A-FFF75C192AFA}"/>
              </a:ext>
            </a:extLst>
          </p:cNvPr>
          <p:cNvSpPr txBox="1"/>
          <p:nvPr/>
        </p:nvSpPr>
        <p:spPr>
          <a:xfrm>
            <a:off x="565148" y="5290164"/>
            <a:ext cx="11058525" cy="923330"/>
          </a:xfrm>
          <a:prstGeom prst="rect">
            <a:avLst/>
          </a:prstGeom>
          <a:noFill/>
        </p:spPr>
        <p:txBody>
          <a:bodyPr wrap="square" rtlCol="0">
            <a:spAutoFit/>
          </a:bodyPr>
          <a:lstStyle/>
          <a:p>
            <a:pPr algn="just"/>
            <a:r>
              <a:rPr lang="fr-FR" b="1" dirty="0"/>
              <a:t>Observations:  </a:t>
            </a:r>
            <a:r>
              <a:rPr lang="fr-FR" dirty="0"/>
              <a:t>Nous pouvons constater que sur la période hivernale 22 -23 les prises en charge via l’hôtel correspondent à 79% des réponses positives 115. Le recours aux places hôtels occupe une part prépondérante de l’hébergement d’urgence durant la période hivernale, conséquence du manque de places Urgence disponibles.</a:t>
            </a:r>
          </a:p>
        </p:txBody>
      </p:sp>
      <p:sp>
        <p:nvSpPr>
          <p:cNvPr id="11" name="Espace réservé du numéro de diapositive 10">
            <a:extLst>
              <a:ext uri="{FF2B5EF4-FFF2-40B4-BE49-F238E27FC236}">
                <a16:creationId xmlns:a16="http://schemas.microsoft.com/office/drawing/2014/main" id="{E2B34801-2DC5-4DF9-8228-8D2247E5D7DC}"/>
              </a:ext>
            </a:extLst>
          </p:cNvPr>
          <p:cNvSpPr>
            <a:spLocks noGrp="1"/>
          </p:cNvSpPr>
          <p:nvPr>
            <p:ph type="sldNum" sz="quarter" idx="12"/>
          </p:nvPr>
        </p:nvSpPr>
        <p:spPr/>
        <p:txBody>
          <a:bodyPr/>
          <a:lstStyle/>
          <a:p>
            <a:fld id="{1F089995-162A-4009-B631-F9FB3D9881EC}" type="slidenum">
              <a:rPr lang="fr-FR" smtClean="0"/>
              <a:t>4</a:t>
            </a:fld>
            <a:endParaRPr lang="fr-FR"/>
          </a:p>
        </p:txBody>
      </p:sp>
    </p:spTree>
    <p:extLst>
      <p:ext uri="{BB962C8B-B14F-4D97-AF65-F5344CB8AC3E}">
        <p14:creationId xmlns:p14="http://schemas.microsoft.com/office/powerpoint/2010/main" val="365690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02DAE-35D7-4237-B461-E0C93636F943}"/>
              </a:ext>
            </a:extLst>
          </p:cNvPr>
          <p:cNvSpPr>
            <a:spLocks noGrp="1"/>
          </p:cNvSpPr>
          <p:nvPr>
            <p:ph type="title"/>
          </p:nvPr>
        </p:nvSpPr>
        <p:spPr>
          <a:xfrm>
            <a:off x="838200" y="365126"/>
            <a:ext cx="10515600" cy="723446"/>
          </a:xfrm>
          <a:solidFill>
            <a:schemeClr val="accent5">
              <a:lumMod val="40000"/>
              <a:lumOff val="60000"/>
            </a:schemeClr>
          </a:solidFill>
        </p:spPr>
        <p:txBody>
          <a:bodyPr>
            <a:normAutofit/>
          </a:bodyPr>
          <a:lstStyle/>
          <a:p>
            <a:pPr algn="ctr"/>
            <a:r>
              <a:rPr lang="fr-FR" sz="3200" dirty="0"/>
              <a:t>Nombre moyen de personnes hébergées à l’hôtel par semaine</a:t>
            </a:r>
          </a:p>
        </p:txBody>
      </p:sp>
      <p:sp>
        <p:nvSpPr>
          <p:cNvPr id="4" name="Espace réservé du numéro de diapositive 3">
            <a:extLst>
              <a:ext uri="{FF2B5EF4-FFF2-40B4-BE49-F238E27FC236}">
                <a16:creationId xmlns:a16="http://schemas.microsoft.com/office/drawing/2014/main" id="{6A894484-35D9-452D-B0CC-297902CE69FB}"/>
              </a:ext>
            </a:extLst>
          </p:cNvPr>
          <p:cNvSpPr>
            <a:spLocks noGrp="1"/>
          </p:cNvSpPr>
          <p:nvPr>
            <p:ph type="sldNum" sz="quarter" idx="12"/>
          </p:nvPr>
        </p:nvSpPr>
        <p:spPr/>
        <p:txBody>
          <a:bodyPr/>
          <a:lstStyle/>
          <a:p>
            <a:fld id="{1F089995-162A-4009-B631-F9FB3D9881EC}" type="slidenum">
              <a:rPr lang="fr-FR" smtClean="0"/>
              <a:t>5</a:t>
            </a:fld>
            <a:endParaRPr lang="fr-FR"/>
          </a:p>
        </p:txBody>
      </p:sp>
      <p:graphicFrame>
        <p:nvGraphicFramePr>
          <p:cNvPr id="5" name="Espace réservé du contenu 4">
            <a:extLst>
              <a:ext uri="{FF2B5EF4-FFF2-40B4-BE49-F238E27FC236}">
                <a16:creationId xmlns:a16="http://schemas.microsoft.com/office/drawing/2014/main" id="{650AFF3A-68D7-480A-9BED-94903B664FA2}"/>
              </a:ext>
            </a:extLst>
          </p:cNvPr>
          <p:cNvGraphicFramePr>
            <a:graphicFrameLocks noGrp="1"/>
          </p:cNvGraphicFramePr>
          <p:nvPr>
            <p:ph idx="1"/>
            <p:extLst>
              <p:ext uri="{D42A27DB-BD31-4B8C-83A1-F6EECF244321}">
                <p14:modId xmlns:p14="http://schemas.microsoft.com/office/powerpoint/2010/main" val="292063486"/>
              </p:ext>
            </p:extLst>
          </p:nvPr>
        </p:nvGraphicFramePr>
        <p:xfrm>
          <a:off x="838199" y="986971"/>
          <a:ext cx="10124661" cy="4590624"/>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a:extLst>
              <a:ext uri="{FF2B5EF4-FFF2-40B4-BE49-F238E27FC236}">
                <a16:creationId xmlns:a16="http://schemas.microsoft.com/office/drawing/2014/main" id="{53B0214D-6C12-4BF4-80E0-5EAD99B2336B}"/>
              </a:ext>
            </a:extLst>
          </p:cNvPr>
          <p:cNvSpPr txBox="1"/>
          <p:nvPr/>
        </p:nvSpPr>
        <p:spPr>
          <a:xfrm>
            <a:off x="1109662" y="5577595"/>
            <a:ext cx="9972675" cy="923330"/>
          </a:xfrm>
          <a:prstGeom prst="rect">
            <a:avLst/>
          </a:prstGeom>
          <a:noFill/>
        </p:spPr>
        <p:txBody>
          <a:bodyPr wrap="square" rtlCol="0">
            <a:spAutoFit/>
          </a:bodyPr>
          <a:lstStyle/>
          <a:p>
            <a:pPr algn="just"/>
            <a:r>
              <a:rPr lang="fr-FR" b="1" dirty="0"/>
              <a:t>Observations: </a:t>
            </a:r>
            <a:r>
              <a:rPr lang="fr-FR" dirty="0"/>
              <a:t>La moyenne de personnes prises en charge à compter de l’ouverture du protocole hôtel hiver soit le 1</a:t>
            </a:r>
            <a:r>
              <a:rPr lang="fr-FR" baseline="30000" dirty="0"/>
              <a:t>er</a:t>
            </a:r>
            <a:r>
              <a:rPr lang="fr-FR" dirty="0"/>
              <a:t> décembre est de 100 personnes. Cela représente une hausse de presque 20% par rapport à l’an passé.</a:t>
            </a:r>
          </a:p>
        </p:txBody>
      </p:sp>
    </p:spTree>
    <p:extLst>
      <p:ext uri="{BB962C8B-B14F-4D97-AF65-F5344CB8AC3E}">
        <p14:creationId xmlns:p14="http://schemas.microsoft.com/office/powerpoint/2010/main" val="84349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370331-1C92-4CEA-9BCB-6288104ABB96}"/>
              </a:ext>
            </a:extLst>
          </p:cNvPr>
          <p:cNvSpPr>
            <a:spLocks noGrp="1"/>
          </p:cNvSpPr>
          <p:nvPr>
            <p:ph type="title"/>
          </p:nvPr>
        </p:nvSpPr>
        <p:spPr>
          <a:xfrm>
            <a:off x="839788" y="365126"/>
            <a:ext cx="10515600" cy="785969"/>
          </a:xfrm>
          <a:solidFill>
            <a:schemeClr val="accent5">
              <a:lumMod val="40000"/>
              <a:lumOff val="60000"/>
            </a:schemeClr>
          </a:solidFill>
        </p:spPr>
        <p:txBody>
          <a:bodyPr>
            <a:noAutofit/>
          </a:bodyPr>
          <a:lstStyle/>
          <a:p>
            <a:pPr algn="ctr"/>
            <a:r>
              <a:rPr lang="fr-FR" sz="3200" dirty="0"/>
              <a:t>Analyse des réponses positives 115</a:t>
            </a:r>
          </a:p>
        </p:txBody>
      </p:sp>
      <p:sp>
        <p:nvSpPr>
          <p:cNvPr id="10" name="ZoneTexte 9">
            <a:extLst>
              <a:ext uri="{FF2B5EF4-FFF2-40B4-BE49-F238E27FC236}">
                <a16:creationId xmlns:a16="http://schemas.microsoft.com/office/drawing/2014/main" id="{67EEE8B5-D725-4ADF-9727-C4E267DA141B}"/>
              </a:ext>
            </a:extLst>
          </p:cNvPr>
          <p:cNvSpPr txBox="1"/>
          <p:nvPr/>
        </p:nvSpPr>
        <p:spPr>
          <a:xfrm>
            <a:off x="352425" y="5393636"/>
            <a:ext cx="11495017" cy="1477328"/>
          </a:xfrm>
          <a:prstGeom prst="rect">
            <a:avLst/>
          </a:prstGeom>
          <a:noFill/>
        </p:spPr>
        <p:txBody>
          <a:bodyPr wrap="square" rtlCol="0">
            <a:spAutoFit/>
          </a:bodyPr>
          <a:lstStyle/>
          <a:p>
            <a:pPr algn="just"/>
            <a:r>
              <a:rPr lang="fr-FR" b="1" dirty="0"/>
              <a:t>Observations : </a:t>
            </a:r>
            <a:r>
              <a:rPr lang="fr-FR" dirty="0"/>
              <a:t>Parmi les 6 558 demandes d’hébergements d’urgence recensées sur la période du 01/11/22 au 31/03/23 (soit </a:t>
            </a:r>
            <a:r>
              <a:rPr lang="fr-FR" b="1" dirty="0"/>
              <a:t>23% de plus </a:t>
            </a:r>
            <a:r>
              <a:rPr lang="fr-FR" dirty="0"/>
              <a:t>que sur la même période l’an passé), 4 446 personnes ont reçu une réponse positive (soit 68% des personnes appelant), cela représente 639 ménages différents, et 858 personnes distinctes. La mise en place d’un protocole hôtel hiver élargie, au bénéfice des familles avec enfants et personnes vulnérables, permet de palier un minima, au manque d’hébergement d’urgence, et de proposer des solutions aux plus fragiles. </a:t>
            </a:r>
          </a:p>
        </p:txBody>
      </p:sp>
      <p:graphicFrame>
        <p:nvGraphicFramePr>
          <p:cNvPr id="6" name="Espace réservé du contenu 8">
            <a:extLst>
              <a:ext uri="{FF2B5EF4-FFF2-40B4-BE49-F238E27FC236}">
                <a16:creationId xmlns:a16="http://schemas.microsoft.com/office/drawing/2014/main" id="{2E4F50AA-2076-494C-8549-42B8BF165B69}"/>
              </a:ext>
            </a:extLst>
          </p:cNvPr>
          <p:cNvGraphicFramePr>
            <a:graphicFrameLocks/>
          </p:cNvGraphicFramePr>
          <p:nvPr>
            <p:extLst>
              <p:ext uri="{D42A27DB-BD31-4B8C-83A1-F6EECF244321}">
                <p14:modId xmlns:p14="http://schemas.microsoft.com/office/powerpoint/2010/main" val="2958896669"/>
              </p:ext>
            </p:extLst>
          </p:nvPr>
        </p:nvGraphicFramePr>
        <p:xfrm>
          <a:off x="1671002" y="1279684"/>
          <a:ext cx="8367395" cy="41139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022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7F387CF1-5D63-C0C7-82B2-CC5A199FAB87}"/>
              </a:ext>
            </a:extLst>
          </p:cNvPr>
          <p:cNvSpPr>
            <a:spLocks noGrp="1"/>
          </p:cNvSpPr>
          <p:nvPr>
            <p:ph type="sldNum" sz="quarter" idx="12"/>
          </p:nvPr>
        </p:nvSpPr>
        <p:spPr/>
        <p:txBody>
          <a:bodyPr/>
          <a:lstStyle/>
          <a:p>
            <a:fld id="{1F089995-162A-4009-B631-F9FB3D9881EC}" type="slidenum">
              <a:rPr lang="fr-FR" smtClean="0"/>
              <a:t>7</a:t>
            </a:fld>
            <a:endParaRPr lang="fr-FR"/>
          </a:p>
        </p:txBody>
      </p:sp>
      <p:graphicFrame>
        <p:nvGraphicFramePr>
          <p:cNvPr id="4" name="Espace réservé du contenu 8">
            <a:extLst>
              <a:ext uri="{FF2B5EF4-FFF2-40B4-BE49-F238E27FC236}">
                <a16:creationId xmlns:a16="http://schemas.microsoft.com/office/drawing/2014/main" id="{4D8E9B9E-66AC-070F-2767-EE4BE87953E0}"/>
              </a:ext>
            </a:extLst>
          </p:cNvPr>
          <p:cNvGraphicFramePr>
            <a:graphicFrameLocks/>
          </p:cNvGraphicFramePr>
          <p:nvPr>
            <p:extLst>
              <p:ext uri="{D42A27DB-BD31-4B8C-83A1-F6EECF244321}">
                <p14:modId xmlns:p14="http://schemas.microsoft.com/office/powerpoint/2010/main" val="970427324"/>
              </p:ext>
            </p:extLst>
          </p:nvPr>
        </p:nvGraphicFramePr>
        <p:xfrm>
          <a:off x="1470991" y="1018838"/>
          <a:ext cx="9344647" cy="4666345"/>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a:extLst>
              <a:ext uri="{FF2B5EF4-FFF2-40B4-BE49-F238E27FC236}">
                <a16:creationId xmlns:a16="http://schemas.microsoft.com/office/drawing/2014/main" id="{C3AD5D15-9997-00F6-E7F2-782E5BC730E2}"/>
              </a:ext>
            </a:extLst>
          </p:cNvPr>
          <p:cNvSpPr txBox="1"/>
          <p:nvPr/>
        </p:nvSpPr>
        <p:spPr>
          <a:xfrm>
            <a:off x="838200" y="5685183"/>
            <a:ext cx="10515599" cy="923330"/>
          </a:xfrm>
          <a:prstGeom prst="rect">
            <a:avLst/>
          </a:prstGeom>
          <a:noFill/>
        </p:spPr>
        <p:txBody>
          <a:bodyPr wrap="square" rtlCol="0">
            <a:spAutoFit/>
          </a:bodyPr>
          <a:lstStyle/>
          <a:p>
            <a:r>
              <a:rPr lang="fr-FR" b="1" dirty="0"/>
              <a:t>Observations</a:t>
            </a:r>
            <a:r>
              <a:rPr lang="fr-FR" dirty="0"/>
              <a:t>: Le nombre de réponse négative reste malgré tout très important avec 2 101 refus sur cette période (soit 32% des personnes appelant), ces appels représentent 500 ménages différents soit 745 personnes </a:t>
            </a:r>
            <a:r>
              <a:rPr lang="fr-FR" dirty="0" err="1"/>
              <a:t>disctintes</a:t>
            </a:r>
            <a:r>
              <a:rPr lang="fr-FR" dirty="0"/>
              <a:t>.</a:t>
            </a:r>
          </a:p>
        </p:txBody>
      </p:sp>
      <p:sp>
        <p:nvSpPr>
          <p:cNvPr id="6" name="Titre 1">
            <a:extLst>
              <a:ext uri="{FF2B5EF4-FFF2-40B4-BE49-F238E27FC236}">
                <a16:creationId xmlns:a16="http://schemas.microsoft.com/office/drawing/2014/main" id="{3FAB3691-1518-E1A2-C6E6-CCC5EBBFDD04}"/>
              </a:ext>
            </a:extLst>
          </p:cNvPr>
          <p:cNvSpPr txBox="1">
            <a:spLocks/>
          </p:cNvSpPr>
          <p:nvPr/>
        </p:nvSpPr>
        <p:spPr>
          <a:xfrm>
            <a:off x="838200" y="365125"/>
            <a:ext cx="10515600" cy="807692"/>
          </a:xfrm>
          <a:prstGeom prst="rect">
            <a:avLst/>
          </a:prstGeom>
          <a:solidFill>
            <a:schemeClr val="accent5">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a:t>Analyse des réponses négatives</a:t>
            </a:r>
          </a:p>
        </p:txBody>
      </p:sp>
    </p:spTree>
    <p:extLst>
      <p:ext uri="{BB962C8B-B14F-4D97-AF65-F5344CB8AC3E}">
        <p14:creationId xmlns:p14="http://schemas.microsoft.com/office/powerpoint/2010/main" val="228434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00BA06-9D71-448D-9A16-55902ABC1EA6}"/>
              </a:ext>
            </a:extLst>
          </p:cNvPr>
          <p:cNvSpPr>
            <a:spLocks noGrp="1"/>
          </p:cNvSpPr>
          <p:nvPr>
            <p:ph type="title"/>
          </p:nvPr>
        </p:nvSpPr>
        <p:spPr>
          <a:xfrm>
            <a:off x="838200" y="365125"/>
            <a:ext cx="10515600" cy="628877"/>
          </a:xfrm>
          <a:solidFill>
            <a:schemeClr val="accent5">
              <a:lumMod val="40000"/>
              <a:lumOff val="60000"/>
            </a:schemeClr>
          </a:solidFill>
        </p:spPr>
        <p:txBody>
          <a:bodyPr>
            <a:normAutofit/>
          </a:bodyPr>
          <a:lstStyle/>
          <a:p>
            <a:pPr algn="ctr"/>
            <a:r>
              <a:rPr lang="fr-FR" sz="3200" dirty="0"/>
              <a:t>Motifs des refus d’une demande d’hébergement</a:t>
            </a:r>
          </a:p>
        </p:txBody>
      </p:sp>
      <p:graphicFrame>
        <p:nvGraphicFramePr>
          <p:cNvPr id="6" name="Espace réservé du contenu 5">
            <a:extLst>
              <a:ext uri="{FF2B5EF4-FFF2-40B4-BE49-F238E27FC236}">
                <a16:creationId xmlns:a16="http://schemas.microsoft.com/office/drawing/2014/main" id="{318F2EB3-320B-45D3-A957-123CB87970A9}"/>
              </a:ext>
            </a:extLst>
          </p:cNvPr>
          <p:cNvGraphicFramePr>
            <a:graphicFrameLocks noGrp="1"/>
          </p:cNvGraphicFramePr>
          <p:nvPr>
            <p:ph sz="half" idx="1"/>
            <p:extLst>
              <p:ext uri="{D42A27DB-BD31-4B8C-83A1-F6EECF244321}">
                <p14:modId xmlns:p14="http://schemas.microsoft.com/office/powerpoint/2010/main" val="3485726975"/>
              </p:ext>
            </p:extLst>
          </p:nvPr>
        </p:nvGraphicFramePr>
        <p:xfrm>
          <a:off x="177421" y="994002"/>
          <a:ext cx="6096000" cy="45251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Espace réservé du contenu 8">
            <a:extLst>
              <a:ext uri="{FF2B5EF4-FFF2-40B4-BE49-F238E27FC236}">
                <a16:creationId xmlns:a16="http://schemas.microsoft.com/office/drawing/2014/main" id="{AE5805A2-7D73-450D-832D-C00882ACE659}"/>
              </a:ext>
            </a:extLst>
          </p:cNvPr>
          <p:cNvGraphicFramePr>
            <a:graphicFrameLocks noGrp="1"/>
          </p:cNvGraphicFramePr>
          <p:nvPr>
            <p:ph sz="half" idx="2"/>
            <p:extLst>
              <p:ext uri="{D42A27DB-BD31-4B8C-83A1-F6EECF244321}">
                <p14:modId xmlns:p14="http://schemas.microsoft.com/office/powerpoint/2010/main" val="250543408"/>
              </p:ext>
            </p:extLst>
          </p:nvPr>
        </p:nvGraphicFramePr>
        <p:xfrm>
          <a:off x="6273421" y="995979"/>
          <a:ext cx="5741157" cy="4632065"/>
        </p:xfrm>
        <a:graphic>
          <a:graphicData uri="http://schemas.openxmlformats.org/drawingml/2006/chart">
            <c:chart xmlns:c="http://schemas.openxmlformats.org/drawingml/2006/chart" xmlns:r="http://schemas.openxmlformats.org/officeDocument/2006/relationships" r:id="rId3"/>
          </a:graphicData>
        </a:graphic>
      </p:graphicFrame>
      <p:sp>
        <p:nvSpPr>
          <p:cNvPr id="8" name="Espace réservé du numéro de diapositive 7">
            <a:extLst>
              <a:ext uri="{FF2B5EF4-FFF2-40B4-BE49-F238E27FC236}">
                <a16:creationId xmlns:a16="http://schemas.microsoft.com/office/drawing/2014/main" id="{6FC8ED14-5279-4F07-A49B-49D88FF0B76D}"/>
              </a:ext>
            </a:extLst>
          </p:cNvPr>
          <p:cNvSpPr>
            <a:spLocks noGrp="1"/>
          </p:cNvSpPr>
          <p:nvPr>
            <p:ph type="sldNum" sz="quarter" idx="12"/>
          </p:nvPr>
        </p:nvSpPr>
        <p:spPr/>
        <p:txBody>
          <a:bodyPr/>
          <a:lstStyle/>
          <a:p>
            <a:fld id="{1F089995-162A-4009-B631-F9FB3D9881EC}" type="slidenum">
              <a:rPr lang="fr-FR" smtClean="0"/>
              <a:t>8</a:t>
            </a:fld>
            <a:endParaRPr lang="fr-FR"/>
          </a:p>
        </p:txBody>
      </p:sp>
      <p:sp>
        <p:nvSpPr>
          <p:cNvPr id="7" name="ZoneTexte 6">
            <a:extLst>
              <a:ext uri="{FF2B5EF4-FFF2-40B4-BE49-F238E27FC236}">
                <a16:creationId xmlns:a16="http://schemas.microsoft.com/office/drawing/2014/main" id="{AFD720E2-162C-4D8D-A616-20B5E69C2DD8}"/>
              </a:ext>
            </a:extLst>
          </p:cNvPr>
          <p:cNvSpPr txBox="1"/>
          <p:nvPr/>
        </p:nvSpPr>
        <p:spPr>
          <a:xfrm>
            <a:off x="177421" y="5696293"/>
            <a:ext cx="11837157" cy="646331"/>
          </a:xfrm>
          <a:prstGeom prst="rect">
            <a:avLst/>
          </a:prstGeom>
          <a:noFill/>
        </p:spPr>
        <p:txBody>
          <a:bodyPr wrap="square" rtlCol="0">
            <a:spAutoFit/>
          </a:bodyPr>
          <a:lstStyle/>
          <a:p>
            <a:r>
              <a:rPr lang="fr-FR" b="1" dirty="0"/>
              <a:t>Observations: </a:t>
            </a:r>
            <a:r>
              <a:rPr lang="fr-FR" dirty="0"/>
              <a:t>Parmi les 2 101 demandes ayant reçu une réponse négative. 87% des refus sont justifiés par une absence de place disponible ou compatible avec la composition du ménage.</a:t>
            </a:r>
          </a:p>
        </p:txBody>
      </p:sp>
    </p:spTree>
    <p:extLst>
      <p:ext uri="{BB962C8B-B14F-4D97-AF65-F5344CB8AC3E}">
        <p14:creationId xmlns:p14="http://schemas.microsoft.com/office/powerpoint/2010/main" val="2493330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a:extLst>
              <a:ext uri="{FF2B5EF4-FFF2-40B4-BE49-F238E27FC236}">
                <a16:creationId xmlns:a16="http://schemas.microsoft.com/office/drawing/2014/main" id="{33BD8E46-D038-4E35-972A-E2659C29DF24}"/>
              </a:ext>
            </a:extLst>
          </p:cNvPr>
          <p:cNvGraphicFramePr>
            <a:graphicFrameLocks noGrp="1"/>
          </p:cNvGraphicFramePr>
          <p:nvPr>
            <p:ph idx="1"/>
            <p:extLst>
              <p:ext uri="{D42A27DB-BD31-4B8C-83A1-F6EECF244321}">
                <p14:modId xmlns:p14="http://schemas.microsoft.com/office/powerpoint/2010/main" val="2322018485"/>
              </p:ext>
            </p:extLst>
          </p:nvPr>
        </p:nvGraphicFramePr>
        <p:xfrm>
          <a:off x="1242646" y="1604220"/>
          <a:ext cx="9772357" cy="3628961"/>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a:extLst>
              <a:ext uri="{FF2B5EF4-FFF2-40B4-BE49-F238E27FC236}">
                <a16:creationId xmlns:a16="http://schemas.microsoft.com/office/drawing/2014/main" id="{BE34666A-5C95-4401-8899-41E65F8F65E7}"/>
              </a:ext>
            </a:extLst>
          </p:cNvPr>
          <p:cNvSpPr>
            <a:spLocks noGrp="1"/>
          </p:cNvSpPr>
          <p:nvPr>
            <p:ph type="sldNum" sz="quarter" idx="12"/>
          </p:nvPr>
        </p:nvSpPr>
        <p:spPr/>
        <p:txBody>
          <a:bodyPr/>
          <a:lstStyle/>
          <a:p>
            <a:fld id="{1F089995-162A-4009-B631-F9FB3D9881EC}" type="slidenum">
              <a:rPr lang="fr-FR" smtClean="0"/>
              <a:t>9</a:t>
            </a:fld>
            <a:endParaRPr lang="fr-FR"/>
          </a:p>
        </p:txBody>
      </p:sp>
      <p:sp>
        <p:nvSpPr>
          <p:cNvPr id="5" name="ZoneTexte 4">
            <a:extLst>
              <a:ext uri="{FF2B5EF4-FFF2-40B4-BE49-F238E27FC236}">
                <a16:creationId xmlns:a16="http://schemas.microsoft.com/office/drawing/2014/main" id="{92D4D38F-5D59-422C-AB4F-3F5A1EC60713}"/>
              </a:ext>
            </a:extLst>
          </p:cNvPr>
          <p:cNvSpPr txBox="1"/>
          <p:nvPr/>
        </p:nvSpPr>
        <p:spPr>
          <a:xfrm>
            <a:off x="433753" y="5357587"/>
            <a:ext cx="11109373" cy="1200329"/>
          </a:xfrm>
          <a:prstGeom prst="rect">
            <a:avLst/>
          </a:prstGeom>
          <a:noFill/>
        </p:spPr>
        <p:txBody>
          <a:bodyPr wrap="square" rtlCol="0">
            <a:spAutoFit/>
          </a:bodyPr>
          <a:lstStyle/>
          <a:p>
            <a:pPr algn="just"/>
            <a:r>
              <a:rPr lang="fr-FR" b="1" dirty="0"/>
              <a:t>Observations: </a:t>
            </a:r>
            <a:r>
              <a:rPr lang="fr-FR" dirty="0"/>
              <a:t>Sur la période étudiée, 268 ménages différents ont été hébergés à l’hôtel 115 et 111 ménages ont bénéficié d’une attribution sur un dispositif SIAO ou ont accédé à du logement autonome. 41% des personnes prises en charge à l’hôtel ont reçu une proposition d’orientation.</a:t>
            </a:r>
          </a:p>
          <a:p>
            <a:pPr algn="just"/>
            <a:r>
              <a:rPr lang="fr-FR" dirty="0"/>
              <a:t>Nous pouvons constater que </a:t>
            </a:r>
            <a:r>
              <a:rPr lang="fr-FR" b="1" dirty="0"/>
              <a:t>74 % </a:t>
            </a:r>
            <a:r>
              <a:rPr lang="fr-FR" dirty="0"/>
              <a:t>des orientations se font vers un hébergement d’urgence. </a:t>
            </a:r>
          </a:p>
        </p:txBody>
      </p:sp>
      <p:sp>
        <p:nvSpPr>
          <p:cNvPr id="9" name="Titre 1">
            <a:extLst>
              <a:ext uri="{FF2B5EF4-FFF2-40B4-BE49-F238E27FC236}">
                <a16:creationId xmlns:a16="http://schemas.microsoft.com/office/drawing/2014/main" id="{6E0EED56-212A-4D77-9734-6961446384DD}"/>
              </a:ext>
            </a:extLst>
          </p:cNvPr>
          <p:cNvSpPr txBox="1">
            <a:spLocks/>
          </p:cNvSpPr>
          <p:nvPr/>
        </p:nvSpPr>
        <p:spPr>
          <a:xfrm>
            <a:off x="1027527" y="439927"/>
            <a:ext cx="10515600" cy="966842"/>
          </a:xfrm>
          <a:prstGeom prst="rect">
            <a:avLst/>
          </a:prstGeom>
          <a:solidFill>
            <a:schemeClr val="accent5">
              <a:lumMod val="40000"/>
              <a:lumOff val="60000"/>
            </a:schemeClr>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200" dirty="0"/>
              <a:t>Nombre de ménages hébergés à l’Hôtel 115 ayant reçu une orientation vers un dispositif SIAO ou logement</a:t>
            </a:r>
          </a:p>
        </p:txBody>
      </p:sp>
    </p:spTree>
    <p:extLst>
      <p:ext uri="{BB962C8B-B14F-4D97-AF65-F5344CB8AC3E}">
        <p14:creationId xmlns:p14="http://schemas.microsoft.com/office/powerpoint/2010/main" val="1368768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3216</TotalTime>
  <Words>623</Words>
  <Application>Microsoft Office PowerPoint</Application>
  <PresentationFormat>Grand écran</PresentationFormat>
  <Paragraphs>47</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BILAN PLAN HIVER 2022-23  SIAO11 - Du 1er Novembre 2022 au  31 Mars 2023</vt:lpstr>
      <vt:lpstr>Données SIAO11 / 115 - Urgence </vt:lpstr>
      <vt:lpstr>Répartition des demandes d’hébergement d’urgence</vt:lpstr>
      <vt:lpstr>Analyse des orientations positives 115 par type d’hébergement</vt:lpstr>
      <vt:lpstr>Nombre moyen de personnes hébergées à l’hôtel par semaine</vt:lpstr>
      <vt:lpstr>Analyse des réponses positives 115</vt:lpstr>
      <vt:lpstr>Présentation PowerPoint</vt:lpstr>
      <vt:lpstr>Motifs des refus d’une demande d’hébergement</vt:lpstr>
      <vt:lpstr>Présentation PowerPoint</vt:lpstr>
      <vt:lpstr>Données SIAO11 / 115 –  Croix Rouge</vt:lpstr>
      <vt:lpstr>Nombre de personnes signalées par mois</vt:lpstr>
      <vt:lpstr>Demande formulée auprès de la Croix Rouge</vt:lpstr>
      <vt:lpstr>Bilan hivernal 2022/2023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PLAN HIVER 2018-19  SIAO11 - Du 1er novembre 2018 au 31 mars 2019</dc:title>
  <dc:creator>SIAO 11</dc:creator>
  <cp:lastModifiedBy>SIAO 11</cp:lastModifiedBy>
  <cp:revision>22</cp:revision>
  <cp:lastPrinted>2021-09-23T15:14:22Z</cp:lastPrinted>
  <dcterms:created xsi:type="dcterms:W3CDTF">2019-11-13T09:45:30Z</dcterms:created>
  <dcterms:modified xsi:type="dcterms:W3CDTF">2023-11-17T13:42:34Z</dcterms:modified>
</cp:coreProperties>
</file>